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344" r:id="rId2"/>
    <p:sldId id="279" r:id="rId3"/>
    <p:sldId id="257" r:id="rId4"/>
    <p:sldId id="273" r:id="rId5"/>
    <p:sldId id="270" r:id="rId6"/>
    <p:sldId id="271" r:id="rId7"/>
    <p:sldId id="280" r:id="rId8"/>
    <p:sldId id="275" r:id="rId9"/>
    <p:sldId id="266" r:id="rId10"/>
    <p:sldId id="265" r:id="rId11"/>
    <p:sldId id="277"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2A9"/>
    <a:srgbClr val="1B274C"/>
    <a:srgbClr val="A2B969"/>
    <a:srgbClr val="AA5FE5"/>
    <a:srgbClr val="4CC1EF"/>
    <a:srgbClr val="3A5C84"/>
    <a:srgbClr val="BF5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09"/>
    <p:restoredTop sz="94711"/>
  </p:normalViewPr>
  <p:slideViewPr>
    <p:cSldViewPr snapToGrid="0">
      <p:cViewPr varScale="1">
        <p:scale>
          <a:sx n="112" d="100"/>
          <a:sy n="112"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D6DF3-3848-EF4A-836C-D58619EA52DF}" type="datetimeFigureOut">
              <a:rPr lang="fr-FR" smtClean="0"/>
              <a:t>06/06/2024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FA029-3C10-1D42-B7B2-49098C26982D}" type="slidenum">
              <a:rPr lang="fr-FR" smtClean="0"/>
              <a:t>‹N°›</a:t>
            </a:fld>
            <a:endParaRPr lang="fr-FR"/>
          </a:p>
        </p:txBody>
      </p:sp>
    </p:spTree>
    <p:extLst>
      <p:ext uri="{BB962C8B-B14F-4D97-AF65-F5344CB8AC3E}">
        <p14:creationId xmlns:p14="http://schemas.microsoft.com/office/powerpoint/2010/main" val="150141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55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2</a:t>
            </a:fld>
            <a:endParaRPr lang="fr-FR"/>
          </a:p>
        </p:txBody>
      </p:sp>
    </p:spTree>
    <p:extLst>
      <p:ext uri="{BB962C8B-B14F-4D97-AF65-F5344CB8AC3E}">
        <p14:creationId xmlns:p14="http://schemas.microsoft.com/office/powerpoint/2010/main" val="287914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3</a:t>
            </a:fld>
            <a:endParaRPr lang="fr-FR"/>
          </a:p>
        </p:txBody>
      </p:sp>
    </p:spTree>
    <p:extLst>
      <p:ext uri="{BB962C8B-B14F-4D97-AF65-F5344CB8AC3E}">
        <p14:creationId xmlns:p14="http://schemas.microsoft.com/office/powerpoint/2010/main" val="1194966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4</a:t>
            </a:fld>
            <a:endParaRPr lang="fr-FR"/>
          </a:p>
        </p:txBody>
      </p:sp>
    </p:spTree>
    <p:extLst>
      <p:ext uri="{BB962C8B-B14F-4D97-AF65-F5344CB8AC3E}">
        <p14:creationId xmlns:p14="http://schemas.microsoft.com/office/powerpoint/2010/main" val="319624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5</a:t>
            </a:fld>
            <a:endParaRPr lang="fr-FR"/>
          </a:p>
        </p:txBody>
      </p:sp>
    </p:spTree>
    <p:extLst>
      <p:ext uri="{BB962C8B-B14F-4D97-AF65-F5344CB8AC3E}">
        <p14:creationId xmlns:p14="http://schemas.microsoft.com/office/powerpoint/2010/main" val="339696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6</a:t>
            </a:fld>
            <a:endParaRPr lang="fr-FR"/>
          </a:p>
        </p:txBody>
      </p:sp>
    </p:spTree>
    <p:extLst>
      <p:ext uri="{BB962C8B-B14F-4D97-AF65-F5344CB8AC3E}">
        <p14:creationId xmlns:p14="http://schemas.microsoft.com/office/powerpoint/2010/main" val="283929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5BFFD0-4849-1C43-65DB-DE19B63BCE1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43AE908-37E0-D252-FE1F-88C296021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8C55033-8AEB-7218-7380-F65434E06569}"/>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E1AF4FFA-EB3E-F408-7229-B3C9E8CA53C5}"/>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F9CBC558-4CA1-FA19-12C8-633C7605961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84180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782A02-8597-1E0E-762E-9248CEFA3F7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158DE09-48CA-EAAE-176A-18BB77D5FF9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DBE46A-2B38-A10F-7F61-4C42283B2F2F}"/>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4A1D7802-B3E3-33E8-E914-E617CCBB5FB0}"/>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6C8903C-7E91-2575-E5AC-7EF8B385ECD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99583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EE04552-7F60-CE07-584A-0D53DF21A2C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2CE3DB3-224B-BC5D-F6C9-D3930F7C45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408D78-7130-B5D8-BB91-BD73518AC93B}"/>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FB678E26-9AF5-B9E0-1B68-F3D2D42817C7}"/>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E0552161-C3F1-7416-4E55-761D47B5F33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574896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DF2A-A3E9-4EAF-8B8D-45D879F7F950}"/>
              </a:ext>
            </a:extLst>
          </p:cNvPr>
          <p:cNvSpPr>
            <a:spLocks noGrp="1"/>
          </p:cNvSpPr>
          <p:nvPr>
            <p:ph type="title"/>
          </p:nvPr>
        </p:nvSpPr>
        <p:spPr>
          <a:xfrm>
            <a:off x="6707124" y="209159"/>
            <a:ext cx="4873752" cy="910615"/>
          </a:xfrm>
        </p:spPr>
        <p:txBody>
          <a:bodyPr anchor="b">
            <a:noAutofit/>
          </a:bodyPr>
          <a:lstStyle>
            <a:lvl1pPr>
              <a:defRPr sz="3600" b="1">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id="{41CC09A4-276C-4BCA-B4C8-34C102CD4420}"/>
              </a:ext>
            </a:extLst>
          </p:cNvPr>
          <p:cNvSpPr>
            <a:spLocks noGrp="1"/>
          </p:cNvSpPr>
          <p:nvPr>
            <p:ph type="ftr" sz="quarter" idx="11"/>
          </p:nvPr>
        </p:nvSpPr>
        <p:spPr>
          <a:xfrm>
            <a:off x="6707125" y="6356352"/>
            <a:ext cx="3592679" cy="365125"/>
          </a:xfrm>
        </p:spPr>
        <p:txBody>
          <a:bodyPr/>
          <a:lstStyle>
            <a:lvl1pPr>
              <a:defRPr>
                <a:solidFill>
                  <a:srgbClr val="168DA5"/>
                </a:solidFill>
              </a:defRPr>
            </a:lvl1pPr>
          </a:lstStyle>
          <a:p>
            <a:r>
              <a:rPr lang="en-US"/>
              <a:t>Your Footer Here</a:t>
            </a:r>
          </a:p>
        </p:txBody>
      </p:sp>
      <p:sp>
        <p:nvSpPr>
          <p:cNvPr id="7" name="Slide Number Placeholder 6">
            <a:extLst>
              <a:ext uri="{FF2B5EF4-FFF2-40B4-BE49-F238E27FC236}">
                <a16:creationId xmlns:a16="http://schemas.microsoft.com/office/drawing/2014/main" id="{CFB1257A-9E39-49E4-AABE-4C681F9C2056}"/>
              </a:ext>
            </a:extLst>
          </p:cNvPr>
          <p:cNvSpPr>
            <a:spLocks noGrp="1"/>
          </p:cNvSpPr>
          <p:nvPr>
            <p:ph type="sldNum" sz="quarter" idx="12"/>
          </p:nvPr>
        </p:nvSpPr>
        <p:spPr>
          <a:xfrm>
            <a:off x="10299801" y="6356352"/>
            <a:ext cx="1281075" cy="365125"/>
          </a:xfrm>
        </p:spPr>
        <p:txBody>
          <a:bodyPr/>
          <a:lstStyle>
            <a:lvl1pPr>
              <a:defRPr>
                <a:solidFill>
                  <a:srgbClr val="168DA5"/>
                </a:solidFill>
              </a:defRPr>
            </a:lvl1pPr>
          </a:lstStyle>
          <a:p>
            <a:fld id="{3F2141CC-6D22-46E7-B2BD-FEB7FB34A0FB}" type="slidenum">
              <a:rPr lang="en-US" smtClean="0"/>
              <a:pPr/>
              <a:t>‹N°›</a:t>
            </a:fld>
            <a:endParaRPr lang="en-US"/>
          </a:p>
        </p:txBody>
      </p:sp>
      <p:sp>
        <p:nvSpPr>
          <p:cNvPr id="19" name="Picture Placeholder 2">
            <a:extLst>
              <a:ext uri="{FF2B5EF4-FFF2-40B4-BE49-F238E27FC236}">
                <a16:creationId xmlns:a16="http://schemas.microsoft.com/office/drawing/2014/main" id="{4470D81F-804A-42DC-B42F-E2F6F15B255A}"/>
              </a:ext>
            </a:extLst>
          </p:cNvPr>
          <p:cNvSpPr>
            <a:spLocks noGrp="1"/>
          </p:cNvSpPr>
          <p:nvPr>
            <p:ph type="pic" idx="1"/>
          </p:nvPr>
        </p:nvSpPr>
        <p:spPr>
          <a:xfrm>
            <a:off x="0" y="1"/>
            <a:ext cx="6096000" cy="6857999"/>
          </a:xfrm>
          <a:solidFill>
            <a:srgbClr val="168DA5"/>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5" name="Date Placeholder 4">
            <a:extLst>
              <a:ext uri="{FF2B5EF4-FFF2-40B4-BE49-F238E27FC236}">
                <a16:creationId xmlns:a16="http://schemas.microsoft.com/office/drawing/2014/main" id="{3DB10ED2-157C-4FED-9667-31CAEEECCECE}"/>
              </a:ext>
            </a:extLst>
          </p:cNvPr>
          <p:cNvSpPr>
            <a:spLocks noGrp="1"/>
          </p:cNvSpPr>
          <p:nvPr>
            <p:ph type="dt" sz="half" idx="10"/>
          </p:nvPr>
        </p:nvSpPr>
        <p:spPr>
          <a:xfrm>
            <a:off x="611124" y="6356352"/>
            <a:ext cx="2743200" cy="365125"/>
          </a:xfrm>
        </p:spPr>
        <p:txBody>
          <a:bodyPr/>
          <a:lstStyle>
            <a:lvl1pPr>
              <a:defRPr>
                <a:solidFill>
                  <a:schemeClr val="bg1"/>
                </a:solidFill>
              </a:defRPr>
            </a:lvl1pPr>
          </a:lstStyle>
          <a:p>
            <a:r>
              <a:rPr lang="fr-FR"/>
              <a:t>Date</a:t>
            </a:r>
            <a:endParaRPr lang="en-US"/>
          </a:p>
        </p:txBody>
      </p:sp>
    </p:spTree>
    <p:extLst>
      <p:ext uri="{BB962C8B-B14F-4D97-AF65-F5344CB8AC3E}">
        <p14:creationId xmlns:p14="http://schemas.microsoft.com/office/powerpoint/2010/main" val="109787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9E75C-CC27-C650-88D9-02F7B815FD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1D91C3E-0C2C-9FFB-F6A2-1DBE8435D3E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8F52BE-62A2-D007-6661-624D0DEEE988}"/>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68ED4C38-8B13-D23F-FCA9-C32BC926DD04}"/>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563B42A-B051-A666-4AA1-DCC73FD96D8A}"/>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14909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3EF5A-F0AA-3790-1140-D66F3173390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CE61495-5CD2-2CC6-836C-2820812E3F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7FB595F-3B99-A32D-DDD3-F8FB6A7BB2AA}"/>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2A6FFCC8-75B8-002E-697B-9E36CBF83883}"/>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5AB6867-9375-D738-BF14-EBB5B56667C3}"/>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813995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9CD067-AD5E-2003-262B-AD54AE772C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0245085-1ACA-E382-2CCF-AFFC3406CE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75F520-3CD7-B12E-0D09-10E4DB8254D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94E2C-E1C4-061D-2D8B-A45EA8DF4087}"/>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3C9B284F-DB27-F9B4-A7C7-5F0B93854BF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E3D9AAD2-90E5-AC27-5D58-B4230D3B3A3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402366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BDBFEA-599D-D595-9EA2-FA2A6FB2BDE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3B2C2F4-7D27-3F71-30CA-B19BA956A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91CEF27-B67D-DD28-68FD-C6D44163F3D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C95D167-BC6B-3E44-758B-DDA2B35CA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F4EF709-20E0-0E67-849D-D36BA94BAF7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F5BC986-1337-D9FB-99D6-BFAAAF2D87A6}"/>
              </a:ext>
            </a:extLst>
          </p:cNvPr>
          <p:cNvSpPr>
            <a:spLocks noGrp="1"/>
          </p:cNvSpPr>
          <p:nvPr>
            <p:ph type="dt" sz="half" idx="10"/>
          </p:nvPr>
        </p:nvSpPr>
        <p:spPr/>
        <p:txBody>
          <a:bodyPr/>
          <a:lstStyle/>
          <a:p>
            <a:r>
              <a:rPr lang="fr-FR"/>
              <a:t>Date</a:t>
            </a:r>
          </a:p>
        </p:txBody>
      </p:sp>
      <p:sp>
        <p:nvSpPr>
          <p:cNvPr id="8" name="Espace réservé du pied de page 7">
            <a:extLst>
              <a:ext uri="{FF2B5EF4-FFF2-40B4-BE49-F238E27FC236}">
                <a16:creationId xmlns:a16="http://schemas.microsoft.com/office/drawing/2014/main" id="{0EF5DFA8-8B9C-AB15-F831-015FA33FA484}"/>
              </a:ext>
            </a:extLst>
          </p:cNvPr>
          <p:cNvSpPr>
            <a:spLocks noGrp="1"/>
          </p:cNvSpPr>
          <p:nvPr>
            <p:ph type="ftr" sz="quarter" idx="11"/>
          </p:nvPr>
        </p:nvSpPr>
        <p:spPr/>
        <p:txBody>
          <a:bodyPr/>
          <a:lstStyle/>
          <a:p>
            <a:r>
              <a:rPr lang="fr-FR"/>
              <a:t>Your Footer Here</a:t>
            </a:r>
          </a:p>
        </p:txBody>
      </p:sp>
      <p:sp>
        <p:nvSpPr>
          <p:cNvPr id="9" name="Espace réservé du numéro de diapositive 8">
            <a:extLst>
              <a:ext uri="{FF2B5EF4-FFF2-40B4-BE49-F238E27FC236}">
                <a16:creationId xmlns:a16="http://schemas.microsoft.com/office/drawing/2014/main" id="{CF9FE24F-16D8-E0CA-F672-28F97622E4EE}"/>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58663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E6532-15B5-D631-4222-506926A1853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D8A51C1-0C5E-EEB2-2E00-CE29598AF05D}"/>
              </a:ext>
            </a:extLst>
          </p:cNvPr>
          <p:cNvSpPr>
            <a:spLocks noGrp="1"/>
          </p:cNvSpPr>
          <p:nvPr>
            <p:ph type="dt" sz="half" idx="10"/>
          </p:nvPr>
        </p:nvSpPr>
        <p:spPr/>
        <p:txBody>
          <a:bodyPr/>
          <a:lstStyle/>
          <a:p>
            <a:r>
              <a:rPr lang="fr-FR"/>
              <a:t>Date</a:t>
            </a:r>
          </a:p>
        </p:txBody>
      </p:sp>
      <p:sp>
        <p:nvSpPr>
          <p:cNvPr id="4" name="Espace réservé du pied de page 3">
            <a:extLst>
              <a:ext uri="{FF2B5EF4-FFF2-40B4-BE49-F238E27FC236}">
                <a16:creationId xmlns:a16="http://schemas.microsoft.com/office/drawing/2014/main" id="{CD7FF5DC-9C91-CCD6-FD6E-4319E2E0C274}"/>
              </a:ext>
            </a:extLst>
          </p:cNvPr>
          <p:cNvSpPr>
            <a:spLocks noGrp="1"/>
          </p:cNvSpPr>
          <p:nvPr>
            <p:ph type="ftr" sz="quarter" idx="11"/>
          </p:nvPr>
        </p:nvSpPr>
        <p:spPr/>
        <p:txBody>
          <a:bodyPr/>
          <a:lstStyle/>
          <a:p>
            <a:r>
              <a:rPr lang="fr-FR"/>
              <a:t>Your Footer Here</a:t>
            </a:r>
          </a:p>
        </p:txBody>
      </p:sp>
      <p:sp>
        <p:nvSpPr>
          <p:cNvPr id="5" name="Espace réservé du numéro de diapositive 4">
            <a:extLst>
              <a:ext uri="{FF2B5EF4-FFF2-40B4-BE49-F238E27FC236}">
                <a16:creationId xmlns:a16="http://schemas.microsoft.com/office/drawing/2014/main" id="{B6E22685-F501-70B1-B822-757F403D6C60}"/>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69807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75414D9-E466-6D00-E1AB-6156F6B059B2}"/>
              </a:ext>
            </a:extLst>
          </p:cNvPr>
          <p:cNvSpPr>
            <a:spLocks noGrp="1"/>
          </p:cNvSpPr>
          <p:nvPr>
            <p:ph type="dt" sz="half" idx="10"/>
          </p:nvPr>
        </p:nvSpPr>
        <p:spPr/>
        <p:txBody>
          <a:bodyPr/>
          <a:lstStyle/>
          <a:p>
            <a:r>
              <a:rPr lang="fr-FR"/>
              <a:t>Date</a:t>
            </a:r>
          </a:p>
        </p:txBody>
      </p:sp>
      <p:sp>
        <p:nvSpPr>
          <p:cNvPr id="3" name="Espace réservé du pied de page 2">
            <a:extLst>
              <a:ext uri="{FF2B5EF4-FFF2-40B4-BE49-F238E27FC236}">
                <a16:creationId xmlns:a16="http://schemas.microsoft.com/office/drawing/2014/main" id="{5E6571E0-597F-A9D2-E293-0910CE64C92E}"/>
              </a:ext>
            </a:extLst>
          </p:cNvPr>
          <p:cNvSpPr>
            <a:spLocks noGrp="1"/>
          </p:cNvSpPr>
          <p:nvPr>
            <p:ph type="ftr" sz="quarter" idx="11"/>
          </p:nvPr>
        </p:nvSpPr>
        <p:spPr/>
        <p:txBody>
          <a:bodyPr/>
          <a:lstStyle/>
          <a:p>
            <a:r>
              <a:rPr lang="fr-FR"/>
              <a:t>Your Footer Here</a:t>
            </a:r>
          </a:p>
        </p:txBody>
      </p:sp>
      <p:sp>
        <p:nvSpPr>
          <p:cNvPr id="4" name="Espace réservé du numéro de diapositive 3">
            <a:extLst>
              <a:ext uri="{FF2B5EF4-FFF2-40B4-BE49-F238E27FC236}">
                <a16:creationId xmlns:a16="http://schemas.microsoft.com/office/drawing/2014/main" id="{59EB2CD0-D576-8E90-0408-2DA998F7D1A6}"/>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720142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290F9-BE06-FCB2-C9FE-303CA7344B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9B398F1-C1FF-8932-BBBE-B476F8758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8822839-DF8B-CA45-A2E5-0F356D907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323FE8-B2C0-BA8A-A764-DAC16F9B6F79}"/>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33BC13AD-3888-8FFA-E1F3-D5F2541420C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249CE75D-8E1B-AF0A-A891-604F08C29D3F}"/>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300625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CDD9C-D876-F6F2-5D9B-EB8E55AA80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E5C388E-54DE-D1C4-1588-31FCAE7E99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C651F6-42BE-271E-5226-DAE240C92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2AADD85-F3A6-1072-C746-E5FF84B526C2}"/>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F06C2CAC-184B-AAA3-B74F-409233AC8EB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AA0AAFAD-C1F3-4E62-4F1F-8B010397E81F}"/>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338481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D1CC630-4CDF-10A7-E564-CA22FCF91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2D2DC84-F1FD-EB15-E0BB-FD9B99BEC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F2BF51-E405-149D-3AB7-6E3290862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Date</a:t>
            </a:r>
          </a:p>
        </p:txBody>
      </p:sp>
      <p:sp>
        <p:nvSpPr>
          <p:cNvPr id="5" name="Espace réservé du pied de page 4">
            <a:extLst>
              <a:ext uri="{FF2B5EF4-FFF2-40B4-BE49-F238E27FC236}">
                <a16:creationId xmlns:a16="http://schemas.microsoft.com/office/drawing/2014/main" id="{E0D016C7-5492-C6DA-3A23-59B02D412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Your Footer Here</a:t>
            </a:r>
          </a:p>
        </p:txBody>
      </p:sp>
      <p:sp>
        <p:nvSpPr>
          <p:cNvPr id="6" name="Espace réservé du numéro de diapositive 5">
            <a:extLst>
              <a:ext uri="{FF2B5EF4-FFF2-40B4-BE49-F238E27FC236}">
                <a16:creationId xmlns:a16="http://schemas.microsoft.com/office/drawing/2014/main" id="{1E97C484-200E-B479-68E0-1534A230C7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9930D5-A06B-E842-B322-FA5D772CE03B}" type="slidenum">
              <a:rPr lang="fr-FR" smtClean="0"/>
              <a:t>‹N°›</a:t>
            </a:fld>
            <a:endParaRPr lang="fr-FR"/>
          </a:p>
        </p:txBody>
      </p:sp>
    </p:spTree>
    <p:extLst>
      <p:ext uri="{BB962C8B-B14F-4D97-AF65-F5344CB8AC3E}">
        <p14:creationId xmlns:p14="http://schemas.microsoft.com/office/powerpoint/2010/main" val="1586203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sv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svg"/><Relationship Id="rId23" Type="http://schemas.openxmlformats.org/officeDocument/2006/relationships/image" Target="../media/image77.svg"/><Relationship Id="rId10" Type="http://schemas.openxmlformats.org/officeDocument/2006/relationships/image" Target="../media/image64.png"/><Relationship Id="rId19" Type="http://schemas.openxmlformats.org/officeDocument/2006/relationships/image" Target="../media/image73.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sv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4AC52F5-F852-4FA1-978A-29626B04FB8F}"/>
              </a:ext>
            </a:extLst>
          </p:cNvPr>
          <p:cNvSpPr>
            <a:spLocks noGrp="1"/>
          </p:cNvSpPr>
          <p:nvPr>
            <p:ph type="title"/>
          </p:nvPr>
        </p:nvSpPr>
        <p:spPr>
          <a:xfrm>
            <a:off x="6554334" y="1876881"/>
            <a:ext cx="4873752" cy="480373"/>
          </a:xfrm>
        </p:spPr>
        <p:txBody>
          <a:bodyPr/>
          <a:lstStyle/>
          <a:p>
            <a:r>
              <a:rPr lang="en-US" sz="2400" dirty="0">
                <a:latin typeface="Calibri" panose="020F0502020204030204" pitchFamily="34" charset="0"/>
                <a:cs typeface="Calibri" panose="020F0502020204030204" pitchFamily="34" charset="0"/>
              </a:rPr>
              <a:t>Table of Contents</a:t>
            </a:r>
          </a:p>
        </p:txBody>
      </p:sp>
      <p:pic>
        <p:nvPicPr>
          <p:cNvPr id="3" name="Espace réservé pour une image  2" descr="Une image contenant personne, livre, habits, ongle&#10;&#10;Description générée automatiquement">
            <a:extLst>
              <a:ext uri="{FF2B5EF4-FFF2-40B4-BE49-F238E27FC236}">
                <a16:creationId xmlns:a16="http://schemas.microsoft.com/office/drawing/2014/main" id="{2E57FFEF-03AF-A842-2C7F-BAB51422C5E1}"/>
              </a:ext>
            </a:extLst>
          </p:cNvPr>
          <p:cNvPicPr>
            <a:picLocks noGrp="1" noChangeAspect="1"/>
          </p:cNvPicPr>
          <p:nvPr>
            <p:ph type="pic" idx="1"/>
          </p:nvPr>
        </p:nvPicPr>
        <p:blipFill>
          <a:blip r:embed="rId3"/>
          <a:srcRect l="20370" r="20370"/>
          <a:stretch>
            <a:fillRect/>
          </a:stretch>
        </p:blipFill>
        <p:spPr/>
      </p:pic>
      <p:grpSp>
        <p:nvGrpSpPr>
          <p:cNvPr id="31" name="Group 30">
            <a:extLst>
              <a:ext uri="{FF2B5EF4-FFF2-40B4-BE49-F238E27FC236}">
                <a16:creationId xmlns:a16="http://schemas.microsoft.com/office/drawing/2014/main" id="{C847F046-6D83-4942-9CA2-FC37F4840716}"/>
              </a:ext>
            </a:extLst>
          </p:cNvPr>
          <p:cNvGrpSpPr/>
          <p:nvPr/>
        </p:nvGrpSpPr>
        <p:grpSpPr>
          <a:xfrm>
            <a:off x="6554334" y="2392188"/>
            <a:ext cx="5084575" cy="448394"/>
            <a:chOff x="6707124" y="1410006"/>
            <a:chExt cx="4873753" cy="597859"/>
          </a:xfrm>
          <a:noFill/>
        </p:grpSpPr>
        <p:grpSp>
          <p:nvGrpSpPr>
            <p:cNvPr id="21" name="Group 20">
              <a:extLst>
                <a:ext uri="{FF2B5EF4-FFF2-40B4-BE49-F238E27FC236}">
                  <a16:creationId xmlns:a16="http://schemas.microsoft.com/office/drawing/2014/main" id="{19D656C4-54BF-432E-8146-BA8DC38BF48E}"/>
                </a:ext>
              </a:extLst>
            </p:cNvPr>
            <p:cNvGrpSpPr/>
            <p:nvPr/>
          </p:nvGrpSpPr>
          <p:grpSpPr>
            <a:xfrm>
              <a:off x="6707124" y="1410006"/>
              <a:ext cx="4873752" cy="0"/>
              <a:chOff x="6707124" y="561442"/>
              <a:chExt cx="4873752" cy="0"/>
            </a:xfrm>
            <a:grpFill/>
          </p:grpSpPr>
          <p:cxnSp>
            <p:nvCxnSpPr>
              <p:cNvPr id="22" name="Straight Connector 21">
                <a:extLst>
                  <a:ext uri="{FF2B5EF4-FFF2-40B4-BE49-F238E27FC236}">
                    <a16:creationId xmlns:a16="http://schemas.microsoft.com/office/drawing/2014/main" id="{FDE8E2AA-9194-4AD1-80BD-6D7478BE5B38}"/>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BB5CE7-D5FD-41AA-82B3-209F9C9BD9ED}"/>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2CBD8D5-75AA-4D12-A27D-EF5D9299BCB8}"/>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02</a:t>
              </a:r>
            </a:p>
          </p:txBody>
        </p:sp>
        <p:sp>
          <p:nvSpPr>
            <p:cNvPr id="29" name="Rectangle: Rounded Corners 28">
              <a:extLst>
                <a:ext uri="{FF2B5EF4-FFF2-40B4-BE49-F238E27FC236}">
                  <a16:creationId xmlns:a16="http://schemas.microsoft.com/office/drawing/2014/main" id="{F5194728-A184-4C66-92E7-8D88BEAA72F8}"/>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INTRODUCTION</a:t>
              </a:r>
            </a:p>
          </p:txBody>
        </p:sp>
      </p:grpSp>
      <p:grpSp>
        <p:nvGrpSpPr>
          <p:cNvPr id="5" name="Group 30">
            <a:extLst>
              <a:ext uri="{FF2B5EF4-FFF2-40B4-BE49-F238E27FC236}">
                <a16:creationId xmlns:a16="http://schemas.microsoft.com/office/drawing/2014/main" id="{EBE03524-DF76-7F8A-8563-6A72F4EFBE83}"/>
              </a:ext>
            </a:extLst>
          </p:cNvPr>
          <p:cNvGrpSpPr/>
          <p:nvPr/>
        </p:nvGrpSpPr>
        <p:grpSpPr>
          <a:xfrm>
            <a:off x="6554335" y="2859785"/>
            <a:ext cx="5084575" cy="448394"/>
            <a:chOff x="6707124" y="1410006"/>
            <a:chExt cx="4873753" cy="597859"/>
          </a:xfrm>
          <a:noFill/>
        </p:grpSpPr>
        <p:grpSp>
          <p:nvGrpSpPr>
            <p:cNvPr id="6" name="Group 20">
              <a:extLst>
                <a:ext uri="{FF2B5EF4-FFF2-40B4-BE49-F238E27FC236}">
                  <a16:creationId xmlns:a16="http://schemas.microsoft.com/office/drawing/2014/main" id="{5ACDBD46-23C7-9008-2134-519A1FE887CF}"/>
                </a:ext>
              </a:extLst>
            </p:cNvPr>
            <p:cNvGrpSpPr/>
            <p:nvPr/>
          </p:nvGrpSpPr>
          <p:grpSpPr>
            <a:xfrm>
              <a:off x="6707124" y="1410006"/>
              <a:ext cx="4873752" cy="0"/>
              <a:chOff x="6707124" y="561442"/>
              <a:chExt cx="4873752" cy="0"/>
            </a:xfrm>
            <a:grpFill/>
          </p:grpSpPr>
          <p:cxnSp>
            <p:nvCxnSpPr>
              <p:cNvPr id="9" name="Straight Connector 21">
                <a:extLst>
                  <a:ext uri="{FF2B5EF4-FFF2-40B4-BE49-F238E27FC236}">
                    <a16:creationId xmlns:a16="http://schemas.microsoft.com/office/drawing/2014/main" id="{E31A2E38-83B6-773B-F110-C954A2D0CBD0}"/>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7275379E-2D9B-F35D-9B0D-9FCEA3B4D2F0}"/>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7" name="TextBox 23">
              <a:extLst>
                <a:ext uri="{FF2B5EF4-FFF2-40B4-BE49-F238E27FC236}">
                  <a16:creationId xmlns:a16="http://schemas.microsoft.com/office/drawing/2014/main" id="{A4DCACEF-3113-08FF-9911-BB94406CBC60}"/>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03</a:t>
              </a:r>
            </a:p>
          </p:txBody>
        </p:sp>
        <p:sp>
          <p:nvSpPr>
            <p:cNvPr id="8" name="Rectangle: Rounded Corners 28">
              <a:extLst>
                <a:ext uri="{FF2B5EF4-FFF2-40B4-BE49-F238E27FC236}">
                  <a16:creationId xmlns:a16="http://schemas.microsoft.com/office/drawing/2014/main" id="{458703F1-01BE-95D8-A8EA-B30C546CC8A7}"/>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SIMPLIFIED MACHINE LEARNING MODEL</a:t>
              </a:r>
            </a:p>
          </p:txBody>
        </p:sp>
      </p:grpSp>
      <p:grpSp>
        <p:nvGrpSpPr>
          <p:cNvPr id="11" name="Group 30">
            <a:extLst>
              <a:ext uri="{FF2B5EF4-FFF2-40B4-BE49-F238E27FC236}">
                <a16:creationId xmlns:a16="http://schemas.microsoft.com/office/drawing/2014/main" id="{A0538B88-E4ED-0327-4669-C54B1A949EFB}"/>
              </a:ext>
            </a:extLst>
          </p:cNvPr>
          <p:cNvGrpSpPr/>
          <p:nvPr/>
        </p:nvGrpSpPr>
        <p:grpSpPr>
          <a:xfrm>
            <a:off x="6554336" y="3336566"/>
            <a:ext cx="5084575" cy="448920"/>
            <a:chOff x="6707124" y="1410006"/>
            <a:chExt cx="4873753" cy="597859"/>
          </a:xfrm>
          <a:noFill/>
        </p:grpSpPr>
        <p:grpSp>
          <p:nvGrpSpPr>
            <p:cNvPr id="12" name="Group 20">
              <a:extLst>
                <a:ext uri="{FF2B5EF4-FFF2-40B4-BE49-F238E27FC236}">
                  <a16:creationId xmlns:a16="http://schemas.microsoft.com/office/drawing/2014/main" id="{66138752-2E11-0413-99D2-9FDB47B07787}"/>
                </a:ext>
              </a:extLst>
            </p:cNvPr>
            <p:cNvGrpSpPr/>
            <p:nvPr/>
          </p:nvGrpSpPr>
          <p:grpSpPr>
            <a:xfrm>
              <a:off x="6707124" y="1410006"/>
              <a:ext cx="4873752" cy="0"/>
              <a:chOff x="6707124" y="561442"/>
              <a:chExt cx="4873752" cy="0"/>
            </a:xfrm>
            <a:grpFill/>
          </p:grpSpPr>
          <p:cxnSp>
            <p:nvCxnSpPr>
              <p:cNvPr id="15" name="Straight Connector 21">
                <a:extLst>
                  <a:ext uri="{FF2B5EF4-FFF2-40B4-BE49-F238E27FC236}">
                    <a16:creationId xmlns:a16="http://schemas.microsoft.com/office/drawing/2014/main" id="{F7A70D29-2ED9-DA1F-ABBF-98F8AF42811E}"/>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591EA931-A972-738F-F265-68C944FD5A75}"/>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13" name="TextBox 23">
              <a:extLst>
                <a:ext uri="{FF2B5EF4-FFF2-40B4-BE49-F238E27FC236}">
                  <a16:creationId xmlns:a16="http://schemas.microsoft.com/office/drawing/2014/main" id="{CC326F9F-4D7F-E78E-2666-7DF965F0B928}"/>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04</a:t>
              </a:r>
            </a:p>
          </p:txBody>
        </p:sp>
        <p:sp>
          <p:nvSpPr>
            <p:cNvPr id="14" name="Rectangle: Rounded Corners 28">
              <a:extLst>
                <a:ext uri="{FF2B5EF4-FFF2-40B4-BE49-F238E27FC236}">
                  <a16:creationId xmlns:a16="http://schemas.microsoft.com/office/drawing/2014/main" id="{DA871B52-D174-DB46-48E5-7FF7A69567B2}"/>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METHODOLOGY</a:t>
              </a:r>
            </a:p>
          </p:txBody>
        </p:sp>
      </p:grpSp>
      <p:grpSp>
        <p:nvGrpSpPr>
          <p:cNvPr id="25" name="Group 30">
            <a:extLst>
              <a:ext uri="{FF2B5EF4-FFF2-40B4-BE49-F238E27FC236}">
                <a16:creationId xmlns:a16="http://schemas.microsoft.com/office/drawing/2014/main" id="{16E3CA42-2F97-7CAD-3AF1-CCAFCB3C42DE}"/>
              </a:ext>
            </a:extLst>
          </p:cNvPr>
          <p:cNvGrpSpPr/>
          <p:nvPr/>
        </p:nvGrpSpPr>
        <p:grpSpPr>
          <a:xfrm>
            <a:off x="6554337" y="3820814"/>
            <a:ext cx="5084575" cy="448393"/>
            <a:chOff x="6707124" y="1410006"/>
            <a:chExt cx="4873753" cy="597859"/>
          </a:xfrm>
          <a:noFill/>
        </p:grpSpPr>
        <p:grpSp>
          <p:nvGrpSpPr>
            <p:cNvPr id="26" name="Group 20">
              <a:extLst>
                <a:ext uri="{FF2B5EF4-FFF2-40B4-BE49-F238E27FC236}">
                  <a16:creationId xmlns:a16="http://schemas.microsoft.com/office/drawing/2014/main" id="{4C2A415B-47C9-0162-C987-E93EC674E2A8}"/>
                </a:ext>
              </a:extLst>
            </p:cNvPr>
            <p:cNvGrpSpPr/>
            <p:nvPr/>
          </p:nvGrpSpPr>
          <p:grpSpPr>
            <a:xfrm>
              <a:off x="6707124" y="1410006"/>
              <a:ext cx="4873752" cy="0"/>
              <a:chOff x="6707124" y="561442"/>
              <a:chExt cx="4873752" cy="0"/>
            </a:xfrm>
            <a:grpFill/>
          </p:grpSpPr>
          <p:cxnSp>
            <p:nvCxnSpPr>
              <p:cNvPr id="53" name="Straight Connector 21">
                <a:extLst>
                  <a:ext uri="{FF2B5EF4-FFF2-40B4-BE49-F238E27FC236}">
                    <a16:creationId xmlns:a16="http://schemas.microsoft.com/office/drawing/2014/main" id="{740412E0-1D00-FF47-13B0-C2282D04DFA4}"/>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54" name="Straight Connector 22">
                <a:extLst>
                  <a:ext uri="{FF2B5EF4-FFF2-40B4-BE49-F238E27FC236}">
                    <a16:creationId xmlns:a16="http://schemas.microsoft.com/office/drawing/2014/main" id="{A060A877-0EC1-9CF3-E6BF-D89647F2B2F6}"/>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27" name="TextBox 23">
              <a:extLst>
                <a:ext uri="{FF2B5EF4-FFF2-40B4-BE49-F238E27FC236}">
                  <a16:creationId xmlns:a16="http://schemas.microsoft.com/office/drawing/2014/main" id="{62C39119-0D17-765D-3D3D-6E3BD4CFB702}"/>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05</a:t>
              </a:r>
            </a:p>
          </p:txBody>
        </p:sp>
        <p:sp>
          <p:nvSpPr>
            <p:cNvPr id="28" name="Rectangle: Rounded Corners 28">
              <a:extLst>
                <a:ext uri="{FF2B5EF4-FFF2-40B4-BE49-F238E27FC236}">
                  <a16:creationId xmlns:a16="http://schemas.microsoft.com/office/drawing/2014/main" id="{E822F5EB-FCD3-C848-AB4C-5CA379F85F4F}"/>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EXPLORATION AND FEATURE ENGINEERING</a:t>
              </a:r>
            </a:p>
          </p:txBody>
        </p:sp>
      </p:grpSp>
      <p:grpSp>
        <p:nvGrpSpPr>
          <p:cNvPr id="55" name="Group 30">
            <a:extLst>
              <a:ext uri="{FF2B5EF4-FFF2-40B4-BE49-F238E27FC236}">
                <a16:creationId xmlns:a16="http://schemas.microsoft.com/office/drawing/2014/main" id="{09A7926E-9A68-9753-8428-235016DBBA1C}"/>
              </a:ext>
            </a:extLst>
          </p:cNvPr>
          <p:cNvGrpSpPr/>
          <p:nvPr/>
        </p:nvGrpSpPr>
        <p:grpSpPr>
          <a:xfrm>
            <a:off x="6554338" y="4304815"/>
            <a:ext cx="5084575" cy="448394"/>
            <a:chOff x="6707124" y="1410006"/>
            <a:chExt cx="4873753" cy="597859"/>
          </a:xfrm>
          <a:noFill/>
        </p:grpSpPr>
        <p:grpSp>
          <p:nvGrpSpPr>
            <p:cNvPr id="56" name="Group 20">
              <a:extLst>
                <a:ext uri="{FF2B5EF4-FFF2-40B4-BE49-F238E27FC236}">
                  <a16:creationId xmlns:a16="http://schemas.microsoft.com/office/drawing/2014/main" id="{728BB4E4-6B4E-C553-81F3-2ADB482B12B2}"/>
                </a:ext>
              </a:extLst>
            </p:cNvPr>
            <p:cNvGrpSpPr/>
            <p:nvPr/>
          </p:nvGrpSpPr>
          <p:grpSpPr>
            <a:xfrm>
              <a:off x="6707124" y="1410006"/>
              <a:ext cx="4873752" cy="0"/>
              <a:chOff x="6707124" y="561442"/>
              <a:chExt cx="4873752" cy="0"/>
            </a:xfrm>
            <a:grpFill/>
          </p:grpSpPr>
          <p:cxnSp>
            <p:nvCxnSpPr>
              <p:cNvPr id="59" name="Straight Connector 21">
                <a:extLst>
                  <a:ext uri="{FF2B5EF4-FFF2-40B4-BE49-F238E27FC236}">
                    <a16:creationId xmlns:a16="http://schemas.microsoft.com/office/drawing/2014/main" id="{0C32A447-0C7B-0BDA-43BE-FCED401E0B58}"/>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60" name="Straight Connector 22">
                <a:extLst>
                  <a:ext uri="{FF2B5EF4-FFF2-40B4-BE49-F238E27FC236}">
                    <a16:creationId xmlns:a16="http://schemas.microsoft.com/office/drawing/2014/main" id="{C9884E05-0A23-B20B-1F7E-AC0AC8E5264C}"/>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57" name="TextBox 23">
              <a:extLst>
                <a:ext uri="{FF2B5EF4-FFF2-40B4-BE49-F238E27FC236}">
                  <a16:creationId xmlns:a16="http://schemas.microsoft.com/office/drawing/2014/main" id="{D4E5DC13-8CCF-3121-20F5-B5C9E6EADF64}"/>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07</a:t>
              </a:r>
            </a:p>
          </p:txBody>
        </p:sp>
        <p:sp>
          <p:nvSpPr>
            <p:cNvPr id="58" name="Rectangle: Rounded Corners 28">
              <a:extLst>
                <a:ext uri="{FF2B5EF4-FFF2-40B4-BE49-F238E27FC236}">
                  <a16:creationId xmlns:a16="http://schemas.microsoft.com/office/drawing/2014/main" id="{B6AECB33-385A-C6FB-C611-43B3C013013E}"/>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SOLUTION</a:t>
              </a:r>
            </a:p>
          </p:txBody>
        </p:sp>
      </p:grpSp>
      <p:grpSp>
        <p:nvGrpSpPr>
          <p:cNvPr id="61" name="Group 30">
            <a:extLst>
              <a:ext uri="{FF2B5EF4-FFF2-40B4-BE49-F238E27FC236}">
                <a16:creationId xmlns:a16="http://schemas.microsoft.com/office/drawing/2014/main" id="{F305122A-0894-FBC9-CFFE-B60291FC2DE0}"/>
              </a:ext>
            </a:extLst>
          </p:cNvPr>
          <p:cNvGrpSpPr/>
          <p:nvPr/>
        </p:nvGrpSpPr>
        <p:grpSpPr>
          <a:xfrm>
            <a:off x="6554339" y="4797508"/>
            <a:ext cx="5084575" cy="448394"/>
            <a:chOff x="6707124" y="1410006"/>
            <a:chExt cx="4873753" cy="597859"/>
          </a:xfrm>
          <a:noFill/>
        </p:grpSpPr>
        <p:grpSp>
          <p:nvGrpSpPr>
            <p:cNvPr id="62" name="Group 20">
              <a:extLst>
                <a:ext uri="{FF2B5EF4-FFF2-40B4-BE49-F238E27FC236}">
                  <a16:creationId xmlns:a16="http://schemas.microsoft.com/office/drawing/2014/main" id="{134F0DD7-B8F4-26CD-90AE-F7C30C713CAB}"/>
                </a:ext>
              </a:extLst>
            </p:cNvPr>
            <p:cNvGrpSpPr/>
            <p:nvPr/>
          </p:nvGrpSpPr>
          <p:grpSpPr>
            <a:xfrm>
              <a:off x="6707124" y="1410006"/>
              <a:ext cx="4873752" cy="0"/>
              <a:chOff x="6707124" y="561442"/>
              <a:chExt cx="4873752" cy="0"/>
            </a:xfrm>
            <a:grpFill/>
          </p:grpSpPr>
          <p:cxnSp>
            <p:nvCxnSpPr>
              <p:cNvPr id="65" name="Straight Connector 21">
                <a:extLst>
                  <a:ext uri="{FF2B5EF4-FFF2-40B4-BE49-F238E27FC236}">
                    <a16:creationId xmlns:a16="http://schemas.microsoft.com/office/drawing/2014/main" id="{95C6205A-21BF-C6DD-50A9-AF580778F149}"/>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66" name="Straight Connector 22">
                <a:extLst>
                  <a:ext uri="{FF2B5EF4-FFF2-40B4-BE49-F238E27FC236}">
                    <a16:creationId xmlns:a16="http://schemas.microsoft.com/office/drawing/2014/main" id="{5ED968EC-E8D0-3C04-978B-4B15CB88897B}"/>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63" name="TextBox 23">
              <a:extLst>
                <a:ext uri="{FF2B5EF4-FFF2-40B4-BE49-F238E27FC236}">
                  <a16:creationId xmlns:a16="http://schemas.microsoft.com/office/drawing/2014/main" id="{AF6CA400-4B49-DACE-8013-85561A0FD1C9}"/>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10</a:t>
              </a:r>
            </a:p>
          </p:txBody>
        </p:sp>
        <p:sp>
          <p:nvSpPr>
            <p:cNvPr id="64" name="Rectangle: Rounded Corners 28">
              <a:extLst>
                <a:ext uri="{FF2B5EF4-FFF2-40B4-BE49-F238E27FC236}">
                  <a16:creationId xmlns:a16="http://schemas.microsoft.com/office/drawing/2014/main" id="{BF872D2E-920C-7428-1528-E3806FAF87F6}"/>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DEPLOYMENT</a:t>
              </a:r>
            </a:p>
          </p:txBody>
        </p:sp>
      </p:grpSp>
      <p:grpSp>
        <p:nvGrpSpPr>
          <p:cNvPr id="67" name="Group 30">
            <a:extLst>
              <a:ext uri="{FF2B5EF4-FFF2-40B4-BE49-F238E27FC236}">
                <a16:creationId xmlns:a16="http://schemas.microsoft.com/office/drawing/2014/main" id="{9BD0CC44-1C20-36BE-DA5F-E38E5BE55A3B}"/>
              </a:ext>
            </a:extLst>
          </p:cNvPr>
          <p:cNvGrpSpPr/>
          <p:nvPr/>
        </p:nvGrpSpPr>
        <p:grpSpPr>
          <a:xfrm>
            <a:off x="6554339" y="5273065"/>
            <a:ext cx="5084575" cy="448393"/>
            <a:chOff x="6707124" y="1410006"/>
            <a:chExt cx="4873753" cy="597859"/>
          </a:xfrm>
          <a:noFill/>
        </p:grpSpPr>
        <p:grpSp>
          <p:nvGrpSpPr>
            <p:cNvPr id="68" name="Group 20">
              <a:extLst>
                <a:ext uri="{FF2B5EF4-FFF2-40B4-BE49-F238E27FC236}">
                  <a16:creationId xmlns:a16="http://schemas.microsoft.com/office/drawing/2014/main" id="{FEBDFE4B-8108-38A9-F0F8-D4597CE6D24F}"/>
                </a:ext>
              </a:extLst>
            </p:cNvPr>
            <p:cNvGrpSpPr/>
            <p:nvPr/>
          </p:nvGrpSpPr>
          <p:grpSpPr>
            <a:xfrm>
              <a:off x="6707124" y="1410006"/>
              <a:ext cx="4873752" cy="0"/>
              <a:chOff x="6707124" y="561442"/>
              <a:chExt cx="4873752" cy="0"/>
            </a:xfrm>
            <a:grpFill/>
          </p:grpSpPr>
          <p:cxnSp>
            <p:nvCxnSpPr>
              <p:cNvPr id="71" name="Straight Connector 21">
                <a:extLst>
                  <a:ext uri="{FF2B5EF4-FFF2-40B4-BE49-F238E27FC236}">
                    <a16:creationId xmlns:a16="http://schemas.microsoft.com/office/drawing/2014/main" id="{D092C7C3-7DE3-1967-D83B-70724F608FD7}"/>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72" name="Straight Connector 22">
                <a:extLst>
                  <a:ext uri="{FF2B5EF4-FFF2-40B4-BE49-F238E27FC236}">
                    <a16:creationId xmlns:a16="http://schemas.microsoft.com/office/drawing/2014/main" id="{87905CD9-78B8-1738-3BBC-4E09FA1FEDE2}"/>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69" name="TextBox 23">
              <a:extLst>
                <a:ext uri="{FF2B5EF4-FFF2-40B4-BE49-F238E27FC236}">
                  <a16:creationId xmlns:a16="http://schemas.microsoft.com/office/drawing/2014/main" id="{41EFD871-EF73-2D68-BF3A-AFCC11227C9D}"/>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11</a:t>
              </a:r>
            </a:p>
          </p:txBody>
        </p:sp>
        <p:sp>
          <p:nvSpPr>
            <p:cNvPr id="70" name="Rectangle: Rounded Corners 28">
              <a:extLst>
                <a:ext uri="{FF2B5EF4-FFF2-40B4-BE49-F238E27FC236}">
                  <a16:creationId xmlns:a16="http://schemas.microsoft.com/office/drawing/2014/main" id="{FFC05380-E8EF-8CBE-673F-B760C2363A4A}"/>
                </a:ext>
              </a:extLst>
            </p:cNvPr>
            <p:cNvSpPr/>
            <p:nvPr/>
          </p:nvSpPr>
          <p:spPr>
            <a:xfrm>
              <a:off x="7695591" y="1548878"/>
              <a:ext cx="3885286" cy="38719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WHY USE DATAIKU</a:t>
              </a:r>
            </a:p>
          </p:txBody>
        </p:sp>
      </p:grpSp>
      <p:grpSp>
        <p:nvGrpSpPr>
          <p:cNvPr id="73" name="Group 30">
            <a:extLst>
              <a:ext uri="{FF2B5EF4-FFF2-40B4-BE49-F238E27FC236}">
                <a16:creationId xmlns:a16="http://schemas.microsoft.com/office/drawing/2014/main" id="{12D7FA1B-E26D-3590-5A90-D77E0A1DB3B9}"/>
              </a:ext>
            </a:extLst>
          </p:cNvPr>
          <p:cNvGrpSpPr/>
          <p:nvPr/>
        </p:nvGrpSpPr>
        <p:grpSpPr>
          <a:xfrm>
            <a:off x="6554340" y="5743880"/>
            <a:ext cx="5084575" cy="448394"/>
            <a:chOff x="6707124" y="1410006"/>
            <a:chExt cx="4873753" cy="597859"/>
          </a:xfrm>
          <a:noFill/>
        </p:grpSpPr>
        <p:grpSp>
          <p:nvGrpSpPr>
            <p:cNvPr id="74" name="Group 20">
              <a:extLst>
                <a:ext uri="{FF2B5EF4-FFF2-40B4-BE49-F238E27FC236}">
                  <a16:creationId xmlns:a16="http://schemas.microsoft.com/office/drawing/2014/main" id="{F5BE1A76-D983-CA4F-0C46-ABA4BE04B4C1}"/>
                </a:ext>
              </a:extLst>
            </p:cNvPr>
            <p:cNvGrpSpPr/>
            <p:nvPr/>
          </p:nvGrpSpPr>
          <p:grpSpPr>
            <a:xfrm>
              <a:off x="6707124" y="1410006"/>
              <a:ext cx="4873752" cy="0"/>
              <a:chOff x="6707124" y="561442"/>
              <a:chExt cx="4873752" cy="0"/>
            </a:xfrm>
            <a:grpFill/>
          </p:grpSpPr>
          <p:cxnSp>
            <p:nvCxnSpPr>
              <p:cNvPr id="77" name="Straight Connector 21">
                <a:extLst>
                  <a:ext uri="{FF2B5EF4-FFF2-40B4-BE49-F238E27FC236}">
                    <a16:creationId xmlns:a16="http://schemas.microsoft.com/office/drawing/2014/main" id="{093C5AC3-849D-8D23-1028-BDE2D558149E}"/>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78" name="Straight Connector 22">
                <a:extLst>
                  <a:ext uri="{FF2B5EF4-FFF2-40B4-BE49-F238E27FC236}">
                    <a16:creationId xmlns:a16="http://schemas.microsoft.com/office/drawing/2014/main" id="{6DE96992-B633-41B5-4207-761057CFD30F}"/>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75" name="TextBox 23">
              <a:extLst>
                <a:ext uri="{FF2B5EF4-FFF2-40B4-BE49-F238E27FC236}">
                  <a16:creationId xmlns:a16="http://schemas.microsoft.com/office/drawing/2014/main" id="{02DF5843-5863-C7BE-828B-6CD6F8D17C91}"/>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12</a:t>
              </a:r>
            </a:p>
          </p:txBody>
        </p:sp>
        <p:sp>
          <p:nvSpPr>
            <p:cNvPr id="76" name="Rectangle: Rounded Corners 28">
              <a:extLst>
                <a:ext uri="{FF2B5EF4-FFF2-40B4-BE49-F238E27FC236}">
                  <a16:creationId xmlns:a16="http://schemas.microsoft.com/office/drawing/2014/main" id="{DAD9154C-6676-8CE2-00A7-CBA1F975688E}"/>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err="1">
                  <a:solidFill>
                    <a:prstClr val="black"/>
                  </a:solidFill>
                  <a:latin typeface="Calibri" panose="020F0502020204030204" pitchFamily="34" charset="0"/>
                  <a:cs typeface="Calibri" panose="020F0502020204030204" pitchFamily="34" charset="0"/>
                </a:rPr>
                <a:t>Conclusion</a:t>
              </a:r>
              <a:endParaRPr lang="da-DK" sz="1200" b="1" cap="all" dirty="0">
                <a:solidFill>
                  <a:prstClr val="black"/>
                </a:solidFill>
                <a:latin typeface="Calibri" panose="020F0502020204030204" pitchFamily="34" charset="0"/>
                <a:cs typeface="Calibri" panose="020F0502020204030204" pitchFamily="34" charset="0"/>
              </a:endParaRPr>
            </a:p>
          </p:txBody>
        </p:sp>
      </p:grpSp>
      <p:sp>
        <p:nvSpPr>
          <p:cNvPr id="82" name="ZoneTexte 81">
            <a:extLst>
              <a:ext uri="{FF2B5EF4-FFF2-40B4-BE49-F238E27FC236}">
                <a16:creationId xmlns:a16="http://schemas.microsoft.com/office/drawing/2014/main" id="{CD93C2B6-49C2-70EF-F120-C4FFB3D95735}"/>
              </a:ext>
            </a:extLst>
          </p:cNvPr>
          <p:cNvSpPr txBox="1"/>
          <p:nvPr/>
        </p:nvSpPr>
        <p:spPr>
          <a:xfrm>
            <a:off x="6554334" y="367317"/>
            <a:ext cx="4703081" cy="892552"/>
          </a:xfrm>
          <a:prstGeom prst="rect">
            <a:avLst/>
          </a:prstGeom>
          <a:noFill/>
        </p:spPr>
        <p:txBody>
          <a:bodyPr wrap="square">
            <a:spAutoFit/>
          </a:bodyPr>
          <a:lstStyle/>
          <a:p>
            <a:r>
              <a:rPr lang="fr-FR" sz="3600" b="1" dirty="0">
                <a:solidFill>
                  <a:srgbClr val="00B2A9"/>
                </a:solidFill>
                <a:effectLst/>
                <a:latin typeface="Calibri" panose="020F0502020204030204" pitchFamily="34" charset="0"/>
                <a:cs typeface="Calibri" panose="020F0502020204030204" pitchFamily="34" charset="0"/>
              </a:rPr>
              <a:t>CREDIT DELINQUENCY</a:t>
            </a:r>
          </a:p>
          <a:p>
            <a:r>
              <a:rPr lang="fr-FR" sz="1600" dirty="0">
                <a:solidFill>
                  <a:schemeClr val="tx1">
                    <a:lumMod val="65000"/>
                    <a:lumOff val="35000"/>
                  </a:schemeClr>
                </a:solidFill>
                <a:latin typeface="Calibri" panose="020F0502020204030204" pitchFamily="34" charset="0"/>
                <a:cs typeface="Calibri" panose="020F0502020204030204" pitchFamily="34" charset="0"/>
              </a:rPr>
              <a:t>June 07 , 2024 </a:t>
            </a:r>
            <a:r>
              <a:rPr lang="fr-FR" sz="1600" dirty="0">
                <a:solidFill>
                  <a:schemeClr val="tx1">
                    <a:lumMod val="65000"/>
                    <a:lumOff val="35000"/>
                  </a:schemeClr>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5930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68DD57F1-49E5-D92A-913A-73D4D1FA51B6}"/>
              </a:ext>
            </a:extLst>
          </p:cNvPr>
          <p:cNvSpPr txBox="1"/>
          <p:nvPr/>
        </p:nvSpPr>
        <p:spPr>
          <a:xfrm>
            <a:off x="2592403" y="2177905"/>
            <a:ext cx="2295695" cy="4093428"/>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Once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testing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complete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solution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packaged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organizing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files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coherent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structure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sure all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necessary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configuration files and assets, are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Code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source code files for the application.</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store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your</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ML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Pages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display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different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section of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streamlit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Main.py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main entry point of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requirements.txt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lists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Dockerfile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instructions for building a Docker image for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README.md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documentation and information about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project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Arial" panose="020B0604020202020204" pitchFamily="34" charset="0"/>
              <a:buChar char="•"/>
            </a:pPr>
            <a:endPar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grpSp>
        <p:nvGrpSpPr>
          <p:cNvPr id="21" name="Groupe 20">
            <a:extLst>
              <a:ext uri="{FF2B5EF4-FFF2-40B4-BE49-F238E27FC236}">
                <a16:creationId xmlns:a16="http://schemas.microsoft.com/office/drawing/2014/main" id="{89A88659-51E1-0FDB-93E8-2CD93E2536BE}"/>
              </a:ext>
            </a:extLst>
          </p:cNvPr>
          <p:cNvGrpSpPr/>
          <p:nvPr/>
        </p:nvGrpSpPr>
        <p:grpSpPr>
          <a:xfrm>
            <a:off x="3251732" y="986282"/>
            <a:ext cx="1088500" cy="1205702"/>
            <a:chOff x="625333" y="1046387"/>
            <a:chExt cx="1088500" cy="1205702"/>
          </a:xfrm>
        </p:grpSpPr>
        <p:sp>
          <p:nvSpPr>
            <p:cNvPr id="14" name="ZoneTexte 13">
              <a:extLst>
                <a:ext uri="{FF2B5EF4-FFF2-40B4-BE49-F238E27FC236}">
                  <a16:creationId xmlns:a16="http://schemas.microsoft.com/office/drawing/2014/main" id="{75F9FD99-0D86-BCA0-6C40-AF1C84DC6817}"/>
                </a:ext>
              </a:extLst>
            </p:cNvPr>
            <p:cNvSpPr txBox="1"/>
            <p:nvPr/>
          </p:nvSpPr>
          <p:spPr>
            <a:xfrm>
              <a:off x="625333" y="1944312"/>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PACKAGE</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0" name="Ellipse 9">
              <a:extLst>
                <a:ext uri="{FF2B5EF4-FFF2-40B4-BE49-F238E27FC236}">
                  <a16:creationId xmlns:a16="http://schemas.microsoft.com/office/drawing/2014/main" id="{51A9CC53-543C-C0D9-4190-B9400B55D6DE}"/>
                </a:ext>
              </a:extLst>
            </p:cNvPr>
            <p:cNvSpPr/>
            <p:nvPr/>
          </p:nvSpPr>
          <p:spPr>
            <a:xfrm>
              <a:off x="720620" y="1046387"/>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9" name="Graphique 18">
              <a:extLst>
                <a:ext uri="{FF2B5EF4-FFF2-40B4-BE49-F238E27FC236}">
                  <a16:creationId xmlns:a16="http://schemas.microsoft.com/office/drawing/2014/main" id="{E70C7E0F-917A-9548-0010-DB3D1C898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526" y="1229292"/>
              <a:ext cx="532115" cy="532115"/>
            </a:xfrm>
            <a:prstGeom prst="rect">
              <a:avLst/>
            </a:prstGeom>
          </p:spPr>
        </p:pic>
      </p:grpSp>
      <p:grpSp>
        <p:nvGrpSpPr>
          <p:cNvPr id="31" name="Groupe 30">
            <a:extLst>
              <a:ext uri="{FF2B5EF4-FFF2-40B4-BE49-F238E27FC236}">
                <a16:creationId xmlns:a16="http://schemas.microsoft.com/office/drawing/2014/main" id="{43D3F611-4830-A342-E060-AE56083F67FC}"/>
              </a:ext>
            </a:extLst>
          </p:cNvPr>
          <p:cNvGrpSpPr/>
          <p:nvPr/>
        </p:nvGrpSpPr>
        <p:grpSpPr>
          <a:xfrm>
            <a:off x="5605518" y="980915"/>
            <a:ext cx="1088500" cy="1216437"/>
            <a:chOff x="2845721" y="1046387"/>
            <a:chExt cx="1088500" cy="1216437"/>
          </a:xfrm>
        </p:grpSpPr>
        <p:sp>
          <p:nvSpPr>
            <p:cNvPr id="23" name="ZoneTexte 22">
              <a:extLst>
                <a:ext uri="{FF2B5EF4-FFF2-40B4-BE49-F238E27FC236}">
                  <a16:creationId xmlns:a16="http://schemas.microsoft.com/office/drawing/2014/main" id="{C51B8B8F-72ED-CCA1-67B1-E10E673D53B1}"/>
                </a:ext>
              </a:extLst>
            </p:cNvPr>
            <p:cNvSpPr txBox="1"/>
            <p:nvPr/>
          </p:nvSpPr>
          <p:spPr>
            <a:xfrm>
              <a:off x="2845721" y="1955047"/>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GITHUB</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4" name="Ellipse 23">
              <a:extLst>
                <a:ext uri="{FF2B5EF4-FFF2-40B4-BE49-F238E27FC236}">
                  <a16:creationId xmlns:a16="http://schemas.microsoft.com/office/drawing/2014/main" id="{BB946675-A64B-63AC-24CE-29528308F06A}"/>
                </a:ext>
              </a:extLst>
            </p:cNvPr>
            <p:cNvSpPr/>
            <p:nvPr/>
          </p:nvSpPr>
          <p:spPr>
            <a:xfrm>
              <a:off x="2938004" y="1046387"/>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27" name="Graphique 26">
              <a:extLst>
                <a:ext uri="{FF2B5EF4-FFF2-40B4-BE49-F238E27FC236}">
                  <a16:creationId xmlns:a16="http://schemas.microsoft.com/office/drawing/2014/main" id="{471B48FE-A8F2-4409-7641-55918B9F00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952" y="1231368"/>
              <a:ext cx="530039" cy="530039"/>
            </a:xfrm>
            <a:prstGeom prst="rect">
              <a:avLst/>
            </a:prstGeom>
          </p:spPr>
        </p:pic>
      </p:grpSp>
      <p:grpSp>
        <p:nvGrpSpPr>
          <p:cNvPr id="6" name="Groupe 5">
            <a:extLst>
              <a:ext uri="{FF2B5EF4-FFF2-40B4-BE49-F238E27FC236}">
                <a16:creationId xmlns:a16="http://schemas.microsoft.com/office/drawing/2014/main" id="{A52D097C-8D59-ECA8-B05A-0376AAE9B7C8}"/>
              </a:ext>
            </a:extLst>
          </p:cNvPr>
          <p:cNvGrpSpPr/>
          <p:nvPr/>
        </p:nvGrpSpPr>
        <p:grpSpPr>
          <a:xfrm>
            <a:off x="445342" y="980244"/>
            <a:ext cx="1541104" cy="1217778"/>
            <a:chOff x="624045" y="1003998"/>
            <a:chExt cx="1541104" cy="1217778"/>
          </a:xfrm>
        </p:grpSpPr>
        <p:sp>
          <p:nvSpPr>
            <p:cNvPr id="41" name="ZoneTexte 40">
              <a:extLst>
                <a:ext uri="{FF2B5EF4-FFF2-40B4-BE49-F238E27FC236}">
                  <a16:creationId xmlns:a16="http://schemas.microsoft.com/office/drawing/2014/main" id="{878518DF-348A-0B0B-9B87-852CF019B0C3}"/>
                </a:ext>
              </a:extLst>
            </p:cNvPr>
            <p:cNvSpPr txBox="1"/>
            <p:nvPr/>
          </p:nvSpPr>
          <p:spPr>
            <a:xfrm>
              <a:off x="624045" y="1913999"/>
              <a:ext cx="1541104"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TEST LOCALLY</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42" name="Ellipse 41">
              <a:extLst>
                <a:ext uri="{FF2B5EF4-FFF2-40B4-BE49-F238E27FC236}">
                  <a16:creationId xmlns:a16="http://schemas.microsoft.com/office/drawing/2014/main" id="{CE9D7F21-4D83-E6FA-2C1C-0514866410D5}"/>
                </a:ext>
              </a:extLst>
            </p:cNvPr>
            <p:cNvSpPr/>
            <p:nvPr/>
          </p:nvSpPr>
          <p:spPr>
            <a:xfrm>
              <a:off x="943152"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4" name="Graphique 43">
              <a:extLst>
                <a:ext uri="{FF2B5EF4-FFF2-40B4-BE49-F238E27FC236}">
                  <a16:creationId xmlns:a16="http://schemas.microsoft.com/office/drawing/2014/main" id="{77AAF9F4-14B1-EEA4-2976-640D2B7D43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952" y="1193727"/>
              <a:ext cx="525291" cy="525291"/>
            </a:xfrm>
            <a:prstGeom prst="rect">
              <a:avLst/>
            </a:prstGeom>
          </p:spPr>
        </p:pic>
      </p:grpSp>
      <p:grpSp>
        <p:nvGrpSpPr>
          <p:cNvPr id="47" name="Groupe 46">
            <a:extLst>
              <a:ext uri="{FF2B5EF4-FFF2-40B4-BE49-F238E27FC236}">
                <a16:creationId xmlns:a16="http://schemas.microsoft.com/office/drawing/2014/main" id="{105A3365-FFC7-CF10-1313-8ED88F173AB8}"/>
              </a:ext>
            </a:extLst>
          </p:cNvPr>
          <p:cNvGrpSpPr/>
          <p:nvPr/>
        </p:nvGrpSpPr>
        <p:grpSpPr>
          <a:xfrm>
            <a:off x="7959304" y="981848"/>
            <a:ext cx="1088500" cy="1214570"/>
            <a:chOff x="7237990" y="1003998"/>
            <a:chExt cx="1088500" cy="1214570"/>
          </a:xfrm>
        </p:grpSpPr>
        <p:sp>
          <p:nvSpPr>
            <p:cNvPr id="33" name="ZoneTexte 32">
              <a:extLst>
                <a:ext uri="{FF2B5EF4-FFF2-40B4-BE49-F238E27FC236}">
                  <a16:creationId xmlns:a16="http://schemas.microsoft.com/office/drawing/2014/main" id="{C469CF39-568D-D7B8-FC95-315A8BC49395}"/>
                </a:ext>
              </a:extLst>
            </p:cNvPr>
            <p:cNvSpPr txBox="1"/>
            <p:nvPr/>
          </p:nvSpPr>
          <p:spPr>
            <a:xfrm>
              <a:off x="7237990" y="1910791"/>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DOCKER</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4" name="Ellipse 33">
              <a:extLst>
                <a:ext uri="{FF2B5EF4-FFF2-40B4-BE49-F238E27FC236}">
                  <a16:creationId xmlns:a16="http://schemas.microsoft.com/office/drawing/2014/main" id="{8255E764-501C-00C4-54CA-877F54B27341}"/>
                </a:ext>
              </a:extLst>
            </p:cNvPr>
            <p:cNvSpPr/>
            <p:nvPr/>
          </p:nvSpPr>
          <p:spPr>
            <a:xfrm>
              <a:off x="7330272"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6" name="Graphique 45">
              <a:extLst>
                <a:ext uri="{FF2B5EF4-FFF2-40B4-BE49-F238E27FC236}">
                  <a16:creationId xmlns:a16="http://schemas.microsoft.com/office/drawing/2014/main" id="{45557CD7-8390-1D32-85E1-A7C6E8461F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7795" y="1186903"/>
              <a:ext cx="528890" cy="528890"/>
            </a:xfrm>
            <a:prstGeom prst="rect">
              <a:avLst/>
            </a:prstGeom>
          </p:spPr>
        </p:pic>
      </p:grpSp>
      <p:grpSp>
        <p:nvGrpSpPr>
          <p:cNvPr id="54" name="Groupe 53">
            <a:extLst>
              <a:ext uri="{FF2B5EF4-FFF2-40B4-BE49-F238E27FC236}">
                <a16:creationId xmlns:a16="http://schemas.microsoft.com/office/drawing/2014/main" id="{F9998CA7-FE32-4BCA-29B9-E7C8643E6E1D}"/>
              </a:ext>
            </a:extLst>
          </p:cNvPr>
          <p:cNvGrpSpPr/>
          <p:nvPr/>
        </p:nvGrpSpPr>
        <p:grpSpPr>
          <a:xfrm>
            <a:off x="10313088" y="981962"/>
            <a:ext cx="1088500" cy="1214342"/>
            <a:chOff x="9498641" y="1003998"/>
            <a:chExt cx="1088500" cy="1214342"/>
          </a:xfrm>
        </p:grpSpPr>
        <p:sp>
          <p:nvSpPr>
            <p:cNvPr id="50" name="Ellipse 49">
              <a:extLst>
                <a:ext uri="{FF2B5EF4-FFF2-40B4-BE49-F238E27FC236}">
                  <a16:creationId xmlns:a16="http://schemas.microsoft.com/office/drawing/2014/main" id="{62DEDB35-385E-E3D4-FCCB-DEC3D31253A2}"/>
                </a:ext>
              </a:extLst>
            </p:cNvPr>
            <p:cNvSpPr/>
            <p:nvPr/>
          </p:nvSpPr>
          <p:spPr>
            <a:xfrm>
              <a:off x="9590924"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sp>
          <p:nvSpPr>
            <p:cNvPr id="49" name="ZoneTexte 48">
              <a:extLst>
                <a:ext uri="{FF2B5EF4-FFF2-40B4-BE49-F238E27FC236}">
                  <a16:creationId xmlns:a16="http://schemas.microsoft.com/office/drawing/2014/main" id="{AE42ADA6-3AB9-3CC8-7B17-F87A447140BE}"/>
                </a:ext>
              </a:extLst>
            </p:cNvPr>
            <p:cNvSpPr txBox="1"/>
            <p:nvPr/>
          </p:nvSpPr>
          <p:spPr>
            <a:xfrm>
              <a:off x="9498641" y="1910563"/>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RUN</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53" name="Graphique 52">
              <a:extLst>
                <a:ext uri="{FF2B5EF4-FFF2-40B4-BE49-F238E27FC236}">
                  <a16:creationId xmlns:a16="http://schemas.microsoft.com/office/drawing/2014/main" id="{D374996A-7BBE-3BA3-1769-78A66DE5CC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79506" y="1193727"/>
              <a:ext cx="526771" cy="526771"/>
            </a:xfrm>
            <a:prstGeom prst="rect">
              <a:avLst/>
            </a:prstGeom>
          </p:spPr>
        </p:pic>
      </p:grpSp>
      <p:sp>
        <p:nvSpPr>
          <p:cNvPr id="55" name="ZoneTexte 54">
            <a:extLst>
              <a:ext uri="{FF2B5EF4-FFF2-40B4-BE49-F238E27FC236}">
                <a16:creationId xmlns:a16="http://schemas.microsoft.com/office/drawing/2014/main" id="{09B044FC-8071-1684-9FE9-8C84E121E54E}"/>
              </a:ext>
            </a:extLst>
          </p:cNvPr>
          <p:cNvSpPr txBox="1"/>
          <p:nvPr/>
        </p:nvSpPr>
        <p:spPr>
          <a:xfrm>
            <a:off x="9769154" y="2177905"/>
            <a:ext cx="2242930" cy="861774"/>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 image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application to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desired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environment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might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local server, a cloud platform, or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virtual</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a:t>
            </a:r>
          </a:p>
        </p:txBody>
      </p:sp>
      <p:sp>
        <p:nvSpPr>
          <p:cNvPr id="75" name="Chevron 74">
            <a:extLst>
              <a:ext uri="{FF2B5EF4-FFF2-40B4-BE49-F238E27FC236}">
                <a16:creationId xmlns:a16="http://schemas.microsoft.com/office/drawing/2014/main" id="{E60B74D4-E14A-990D-8380-2944D39DFD1A}"/>
              </a:ext>
            </a:extLst>
          </p:cNvPr>
          <p:cNvSpPr/>
          <p:nvPr/>
        </p:nvSpPr>
        <p:spPr>
          <a:xfrm>
            <a:off x="2422846" y="1223305"/>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6" name="Chevron 75">
            <a:extLst>
              <a:ext uri="{FF2B5EF4-FFF2-40B4-BE49-F238E27FC236}">
                <a16:creationId xmlns:a16="http://schemas.microsoft.com/office/drawing/2014/main" id="{D1FA2AE4-8B00-4109-4648-544FF08A06E3}"/>
              </a:ext>
            </a:extLst>
          </p:cNvPr>
          <p:cNvSpPr/>
          <p:nvPr/>
        </p:nvSpPr>
        <p:spPr>
          <a:xfrm>
            <a:off x="4888098" y="1223306"/>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7" name="Chevron 76">
            <a:extLst>
              <a:ext uri="{FF2B5EF4-FFF2-40B4-BE49-F238E27FC236}">
                <a16:creationId xmlns:a16="http://schemas.microsoft.com/office/drawing/2014/main" id="{CFD6E7A6-3A45-D2BC-B125-946DC95B90C1}"/>
              </a:ext>
            </a:extLst>
          </p:cNvPr>
          <p:cNvSpPr/>
          <p:nvPr/>
        </p:nvSpPr>
        <p:spPr>
          <a:xfrm>
            <a:off x="7187110" y="1223305"/>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8" name="Chevron 77">
            <a:extLst>
              <a:ext uri="{FF2B5EF4-FFF2-40B4-BE49-F238E27FC236}">
                <a16:creationId xmlns:a16="http://schemas.microsoft.com/office/drawing/2014/main" id="{5FBD27A2-02AB-8ED9-3D76-66665AF37AEB}"/>
              </a:ext>
            </a:extLst>
          </p:cNvPr>
          <p:cNvSpPr/>
          <p:nvPr/>
        </p:nvSpPr>
        <p:spPr>
          <a:xfrm>
            <a:off x="9599597" y="1232358"/>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102" name="ZoneTexte 101">
            <a:extLst>
              <a:ext uri="{FF2B5EF4-FFF2-40B4-BE49-F238E27FC236}">
                <a16:creationId xmlns:a16="http://schemas.microsoft.com/office/drawing/2014/main" id="{72CEACE0-FDF9-7652-C388-F513460214C3}"/>
              </a:ext>
            </a:extLst>
          </p:cNvPr>
          <p:cNvSpPr txBox="1"/>
          <p:nvPr/>
        </p:nvSpPr>
        <p:spPr>
          <a:xfrm>
            <a:off x="175382" y="2177905"/>
            <a:ext cx="2247463" cy="553998"/>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Test the solution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localy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all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work</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expected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there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no bugs or issues.</a:t>
            </a:r>
          </a:p>
        </p:txBody>
      </p:sp>
      <p:sp>
        <p:nvSpPr>
          <p:cNvPr id="106" name="ZoneTexte 105">
            <a:extLst>
              <a:ext uri="{FF2B5EF4-FFF2-40B4-BE49-F238E27FC236}">
                <a16:creationId xmlns:a16="http://schemas.microsoft.com/office/drawing/2014/main" id="{88A65017-E477-2CDA-9151-AE54A7E9FE27}"/>
              </a:ext>
            </a:extLst>
          </p:cNvPr>
          <p:cNvSpPr txBox="1"/>
          <p:nvPr/>
        </p:nvSpPr>
        <p:spPr>
          <a:xfrm>
            <a:off x="5057655" y="2177905"/>
            <a:ext cx="2129455" cy="707886"/>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Push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packaged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solution to a public GitHub repository.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version management, collaboration, and backup of codebase.</a:t>
            </a:r>
          </a:p>
        </p:txBody>
      </p:sp>
      <p:sp>
        <p:nvSpPr>
          <p:cNvPr id="109" name="ZoneTexte 108">
            <a:extLst>
              <a:ext uri="{FF2B5EF4-FFF2-40B4-BE49-F238E27FC236}">
                <a16:creationId xmlns:a16="http://schemas.microsoft.com/office/drawing/2014/main" id="{366D41D6-3430-B9E7-B6B6-D4C6C05CD7E0}"/>
              </a:ext>
            </a:extLst>
          </p:cNvPr>
          <p:cNvSpPr txBox="1"/>
          <p:nvPr/>
        </p:nvSpPr>
        <p:spPr>
          <a:xfrm>
            <a:off x="7356667" y="2181051"/>
            <a:ext cx="2242930" cy="1631216"/>
          </a:xfrm>
          <a:prstGeom prst="rect">
            <a:avLst/>
          </a:prstGeom>
          <a:noFill/>
        </p:spPr>
        <p:txBody>
          <a:bodyPr wrap="square">
            <a:spAutoFit/>
          </a:bodyPr>
          <a:lstStyle/>
          <a:p>
            <a:pPr algn="just"/>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Docker image of the application. Docker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package the application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lightweight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portable container. To do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wrote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Dockerfile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environment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needed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run the application.</a:t>
            </a:r>
          </a:p>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app Docker image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stored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public repository.</a:t>
            </a:r>
            <a:endParaRPr lang="fr-FR" sz="1000" dirty="0">
              <a:solidFill>
                <a:schemeClr val="tx1">
                  <a:lumMod val="50000"/>
                  <a:lumOff val="50000"/>
                </a:schemeClr>
              </a:solidFill>
              <a:highlight>
                <a:srgbClr val="FFFF00"/>
              </a:highlight>
              <a:latin typeface="Calibri" panose="020F0502020204030204" pitchFamily="34" charset="0"/>
              <a:ea typeface="Tahoma" panose="020B060403050404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490A2370-548C-57DA-06D4-2B5C809ED804}"/>
              </a:ext>
            </a:extLst>
          </p:cNvPr>
          <p:cNvGrpSpPr/>
          <p:nvPr/>
        </p:nvGrpSpPr>
        <p:grpSpPr>
          <a:xfrm>
            <a:off x="0" y="59216"/>
            <a:ext cx="10694241" cy="584775"/>
            <a:chOff x="0" y="59216"/>
            <a:chExt cx="10694241" cy="584775"/>
          </a:xfrm>
        </p:grpSpPr>
        <p:sp>
          <p:nvSpPr>
            <p:cNvPr id="4" name="ZoneTexte 3">
              <a:extLst>
                <a:ext uri="{FF2B5EF4-FFF2-40B4-BE49-F238E27FC236}">
                  <a16:creationId xmlns:a16="http://schemas.microsoft.com/office/drawing/2014/main" id="{106D9556-1F16-84CC-5844-5F31346D92B9}"/>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DEPLOYMENT</a:t>
              </a:r>
            </a:p>
          </p:txBody>
        </p:sp>
        <p:cxnSp>
          <p:nvCxnSpPr>
            <p:cNvPr id="5" name="Connecteur droit 4">
              <a:extLst>
                <a:ext uri="{FF2B5EF4-FFF2-40B4-BE49-F238E27FC236}">
                  <a16:creationId xmlns:a16="http://schemas.microsoft.com/office/drawing/2014/main" id="{881A2C27-D459-FADB-F2D1-16BD019D0201}"/>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8" name="Espace réservé du numéro de diapositive 7">
            <a:extLst>
              <a:ext uri="{FF2B5EF4-FFF2-40B4-BE49-F238E27FC236}">
                <a16:creationId xmlns:a16="http://schemas.microsoft.com/office/drawing/2014/main" id="{77BF6584-B488-0931-4C28-A25761D12713}"/>
              </a:ext>
            </a:extLst>
          </p:cNvPr>
          <p:cNvSpPr>
            <a:spLocks noGrp="1"/>
          </p:cNvSpPr>
          <p:nvPr>
            <p:ph type="sldNum" sz="quarter" idx="12"/>
          </p:nvPr>
        </p:nvSpPr>
        <p:spPr/>
        <p:txBody>
          <a:bodyPr/>
          <a:lstStyle/>
          <a:p>
            <a:fld id="{4D9930D5-A06B-E842-B322-FA5D772CE03B}" type="slidenum">
              <a:rPr lang="fr-FR" smtClean="0"/>
              <a:t>10</a:t>
            </a:fld>
            <a:endParaRPr lang="fr-FR"/>
          </a:p>
        </p:txBody>
      </p:sp>
    </p:spTree>
    <p:extLst>
      <p:ext uri="{BB962C8B-B14F-4D97-AF65-F5344CB8AC3E}">
        <p14:creationId xmlns:p14="http://schemas.microsoft.com/office/powerpoint/2010/main" val="54522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a:extLst>
              <a:ext uri="{FF2B5EF4-FFF2-40B4-BE49-F238E27FC236}">
                <a16:creationId xmlns:a16="http://schemas.microsoft.com/office/drawing/2014/main" id="{918A5EAF-3223-FD62-C894-09C09DC4B8D0}"/>
              </a:ext>
            </a:extLst>
          </p:cNvPr>
          <p:cNvSpPr/>
          <p:nvPr/>
        </p:nvSpPr>
        <p:spPr>
          <a:xfrm>
            <a:off x="6362227" y="2867440"/>
            <a:ext cx="861453" cy="1409180"/>
          </a:xfrm>
          <a:custGeom>
            <a:avLst/>
            <a:gdLst/>
            <a:ahLst/>
            <a:cxnLst>
              <a:cxn ang="0">
                <a:pos x="wd2" y="hd2"/>
              </a:cxn>
              <a:cxn ang="5400000">
                <a:pos x="wd2" y="hd2"/>
              </a:cxn>
              <a:cxn ang="10800000">
                <a:pos x="wd2" y="hd2"/>
              </a:cxn>
              <a:cxn ang="16200000">
                <a:pos x="wd2" y="hd2"/>
              </a:cxn>
            </a:cxnLst>
            <a:rect l="0" t="0" r="r" b="b"/>
            <a:pathLst>
              <a:path w="21600" h="21584" extrusionOk="0">
                <a:moveTo>
                  <a:pt x="0" y="0"/>
                </a:moveTo>
                <a:lnTo>
                  <a:pt x="0" y="18297"/>
                </a:lnTo>
                <a:cubicBezTo>
                  <a:pt x="5842" y="18391"/>
                  <a:pt x="11505" y="19487"/>
                  <a:pt x="16834" y="21522"/>
                </a:cubicBezTo>
                <a:cubicBezTo>
                  <a:pt x="16988" y="21584"/>
                  <a:pt x="17193" y="21600"/>
                  <a:pt x="17372" y="21569"/>
                </a:cubicBezTo>
                <a:cubicBezTo>
                  <a:pt x="17552" y="21537"/>
                  <a:pt x="17680" y="21475"/>
                  <a:pt x="17731" y="21381"/>
                </a:cubicBezTo>
                <a:cubicBezTo>
                  <a:pt x="19755" y="17515"/>
                  <a:pt x="21062" y="13461"/>
                  <a:pt x="21600" y="9250"/>
                </a:cubicBezTo>
                <a:lnTo>
                  <a:pt x="0" y="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70" name="Shape">
            <a:extLst>
              <a:ext uri="{FF2B5EF4-FFF2-40B4-BE49-F238E27FC236}">
                <a16:creationId xmlns:a16="http://schemas.microsoft.com/office/drawing/2014/main" id="{376A6A99-2959-8C41-41AF-3E4DAE3ABFD8}"/>
              </a:ext>
            </a:extLst>
          </p:cNvPr>
          <p:cNvSpPr/>
          <p:nvPr/>
        </p:nvSpPr>
        <p:spPr>
          <a:xfrm>
            <a:off x="5411874" y="2213432"/>
            <a:ext cx="849189" cy="1184367"/>
          </a:xfrm>
          <a:custGeom>
            <a:avLst/>
            <a:gdLst/>
            <a:ahLst/>
            <a:cxnLst>
              <a:cxn ang="0">
                <a:pos x="wd2" y="hd2"/>
              </a:cxn>
              <a:cxn ang="5400000">
                <a:pos x="wd2" y="hd2"/>
              </a:cxn>
              <a:cxn ang="10800000">
                <a:pos x="wd2" y="hd2"/>
              </a:cxn>
              <a:cxn ang="16200000">
                <a:pos x="wd2" y="hd2"/>
              </a:cxn>
            </a:cxnLst>
            <a:rect l="0" t="0" r="r" b="b"/>
            <a:pathLst>
              <a:path w="21600" h="21600" extrusionOk="0">
                <a:moveTo>
                  <a:pt x="3197" y="0"/>
                </a:moveTo>
                <a:cubicBezTo>
                  <a:pt x="1118" y="5479"/>
                  <a:pt x="0" y="11406"/>
                  <a:pt x="0" y="17519"/>
                </a:cubicBezTo>
                <a:cubicBezTo>
                  <a:pt x="0" y="18879"/>
                  <a:pt x="52" y="20240"/>
                  <a:pt x="156" y="21600"/>
                </a:cubicBezTo>
                <a:lnTo>
                  <a:pt x="21600" y="10809"/>
                </a:lnTo>
                <a:lnTo>
                  <a:pt x="3197" y="0"/>
                </a:lnTo>
                <a:close/>
              </a:path>
            </a:pathLst>
          </a:custGeom>
          <a:solidFill>
            <a:srgbClr val="00B2A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6" name="Shape">
            <a:extLst>
              <a:ext uri="{FF2B5EF4-FFF2-40B4-BE49-F238E27FC236}">
                <a16:creationId xmlns:a16="http://schemas.microsoft.com/office/drawing/2014/main" id="{FE54681C-653D-B286-706A-F874437218C8}"/>
              </a:ext>
            </a:extLst>
          </p:cNvPr>
          <p:cNvSpPr/>
          <p:nvPr/>
        </p:nvSpPr>
        <p:spPr>
          <a:xfrm>
            <a:off x="6362227" y="936077"/>
            <a:ext cx="726563" cy="17882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416"/>
                </a:lnTo>
                <a:cubicBezTo>
                  <a:pt x="17225" y="8455"/>
                  <a:pt x="9752" y="3370"/>
                  <a:pt x="0" y="0"/>
                </a:cubicBezTo>
                <a:lnTo>
                  <a:pt x="0" y="21600"/>
                </a:lnTo>
                <a:close/>
              </a:path>
            </a:pathLst>
          </a:custGeom>
          <a:solidFill>
            <a:srgbClr val="AA5FE5"/>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89" name="Group 60">
            <a:extLst>
              <a:ext uri="{FF2B5EF4-FFF2-40B4-BE49-F238E27FC236}">
                <a16:creationId xmlns:a16="http://schemas.microsoft.com/office/drawing/2014/main" id="{4BBC8AC4-8BE3-1EAB-E162-96FE0972F71D}"/>
              </a:ext>
            </a:extLst>
          </p:cNvPr>
          <p:cNvGrpSpPr/>
          <p:nvPr/>
        </p:nvGrpSpPr>
        <p:grpSpPr>
          <a:xfrm>
            <a:off x="8415132" y="822542"/>
            <a:ext cx="3440942" cy="1168216"/>
            <a:chOff x="8921977" y="1292070"/>
            <a:chExt cx="2926080" cy="2195690"/>
          </a:xfrm>
        </p:grpSpPr>
        <p:sp>
          <p:nvSpPr>
            <p:cNvPr id="90" name="TextBox 61">
              <a:extLst>
                <a:ext uri="{FF2B5EF4-FFF2-40B4-BE49-F238E27FC236}">
                  <a16:creationId xmlns:a16="http://schemas.microsoft.com/office/drawing/2014/main" id="{1315FDE5-8B7F-15BE-641E-E50290D9E839}"/>
                </a:ext>
              </a:extLst>
            </p:cNvPr>
            <p:cNvSpPr txBox="1"/>
            <p:nvPr/>
          </p:nvSpPr>
          <p:spPr>
            <a:xfrm>
              <a:off x="8921977" y="1292070"/>
              <a:ext cx="2926080" cy="636320"/>
            </a:xfrm>
            <a:prstGeom prst="rect">
              <a:avLst/>
            </a:prstGeom>
            <a:noFill/>
          </p:spPr>
          <p:txBody>
            <a:bodyPr wrap="square" lIns="0" rIns="0" rtlCol="0" anchor="b">
              <a:spAutoFit/>
            </a:bodyPr>
            <a:lstStyle/>
            <a:p>
              <a:r>
                <a:rPr lang="en-US" sz="1600" b="1" noProof="1">
                  <a:solidFill>
                    <a:srgbClr val="AA5FE5"/>
                  </a:solidFill>
                  <a:latin typeface="Calibri" panose="020F0502020204030204" pitchFamily="34" charset="0"/>
                  <a:cs typeface="Calibri" panose="020F0502020204030204" pitchFamily="34" charset="0"/>
                </a:rPr>
                <a:t>AI PIONNER</a:t>
              </a:r>
            </a:p>
          </p:txBody>
        </p:sp>
        <p:sp>
          <p:nvSpPr>
            <p:cNvPr id="91" name="TextBox 62">
              <a:extLst>
                <a:ext uri="{FF2B5EF4-FFF2-40B4-BE49-F238E27FC236}">
                  <a16:creationId xmlns:a16="http://schemas.microsoft.com/office/drawing/2014/main" id="{5F21E99B-A9DB-28DB-8063-0F5D5C7BEAE9}"/>
                </a:ext>
              </a:extLst>
            </p:cNvPr>
            <p:cNvSpPr txBox="1"/>
            <p:nvPr/>
          </p:nvSpPr>
          <p:spPr>
            <a:xfrm>
              <a:off x="8921977" y="1925881"/>
              <a:ext cx="2926080" cy="1561879"/>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pioneers AI by integrating advanced machine learning tools and automated workflows, enabling the application of cutting-edge algorithms and making sophisticated AI accessible to broader teams.</a:t>
              </a:r>
            </a:p>
          </p:txBody>
        </p:sp>
      </p:grpSp>
      <p:grpSp>
        <p:nvGrpSpPr>
          <p:cNvPr id="92" name="Group 63">
            <a:extLst>
              <a:ext uri="{FF2B5EF4-FFF2-40B4-BE49-F238E27FC236}">
                <a16:creationId xmlns:a16="http://schemas.microsoft.com/office/drawing/2014/main" id="{132E6E9C-7DD0-B0B2-A9D8-2775A1877660}"/>
              </a:ext>
            </a:extLst>
          </p:cNvPr>
          <p:cNvGrpSpPr/>
          <p:nvPr/>
        </p:nvGrpSpPr>
        <p:grpSpPr>
          <a:xfrm>
            <a:off x="8415132" y="2911460"/>
            <a:ext cx="3440942" cy="1352337"/>
            <a:chOff x="8921977" y="4083645"/>
            <a:chExt cx="2926080" cy="1803116"/>
          </a:xfrm>
        </p:grpSpPr>
        <p:sp>
          <p:nvSpPr>
            <p:cNvPr id="93" name="TextBox 64">
              <a:extLst>
                <a:ext uri="{FF2B5EF4-FFF2-40B4-BE49-F238E27FC236}">
                  <a16:creationId xmlns:a16="http://schemas.microsoft.com/office/drawing/2014/main" id="{93A19283-F85F-432B-118A-EFD0258C7001}"/>
                </a:ext>
              </a:extLst>
            </p:cNvPr>
            <p:cNvSpPr txBox="1"/>
            <p:nvPr/>
          </p:nvSpPr>
          <p:spPr>
            <a:xfrm>
              <a:off x="8921977" y="4083645"/>
              <a:ext cx="2926080" cy="451405"/>
            </a:xfrm>
            <a:prstGeom prst="rect">
              <a:avLst/>
            </a:prstGeom>
            <a:noFill/>
          </p:spPr>
          <p:txBody>
            <a:bodyPr wrap="square" lIns="0" rIns="0" rtlCol="0" anchor="b">
              <a:spAutoFit/>
            </a:bodyPr>
            <a:lstStyle/>
            <a:p>
              <a:r>
                <a:rPr lang="en-US" sz="1600" b="1" noProof="1">
                  <a:solidFill>
                    <a:srgbClr val="A2B969"/>
                  </a:solidFill>
                  <a:latin typeface="Calibri" panose="020F0502020204030204" pitchFamily="34" charset="0"/>
                  <a:cs typeface="Calibri" panose="020F0502020204030204" pitchFamily="34" charset="0"/>
                </a:rPr>
                <a:t>EVOLUTIVE</a:t>
              </a:r>
            </a:p>
          </p:txBody>
        </p:sp>
        <p:sp>
          <p:nvSpPr>
            <p:cNvPr id="94" name="TextBox 65">
              <a:extLst>
                <a:ext uri="{FF2B5EF4-FFF2-40B4-BE49-F238E27FC236}">
                  <a16:creationId xmlns:a16="http://schemas.microsoft.com/office/drawing/2014/main" id="{14B93CAB-3375-D319-0148-460508C88162}"/>
                </a:ext>
              </a:extLst>
            </p:cNvPr>
            <p:cNvSpPr txBox="1"/>
            <p:nvPr/>
          </p:nvSpPr>
          <p:spPr>
            <a:xfrm>
              <a:off x="8921977" y="4532544"/>
              <a:ext cx="2926080" cy="1354217"/>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is evolutive by seamlessly integrating with diverse data sources and technologies, allowing it to adapt to evolving business and tech needs while receiving regular updates to stay current with industry advancements.</a:t>
              </a:r>
            </a:p>
          </p:txBody>
        </p:sp>
      </p:grpSp>
      <p:grpSp>
        <p:nvGrpSpPr>
          <p:cNvPr id="95" name="Group 66">
            <a:extLst>
              <a:ext uri="{FF2B5EF4-FFF2-40B4-BE49-F238E27FC236}">
                <a16:creationId xmlns:a16="http://schemas.microsoft.com/office/drawing/2014/main" id="{19CACF0C-BE30-BBAE-70C5-0A11C5B8001E}"/>
              </a:ext>
            </a:extLst>
          </p:cNvPr>
          <p:cNvGrpSpPr/>
          <p:nvPr/>
        </p:nvGrpSpPr>
        <p:grpSpPr>
          <a:xfrm>
            <a:off x="428301" y="4331999"/>
            <a:ext cx="3738647" cy="1168199"/>
            <a:chOff x="332936" y="2461038"/>
            <a:chExt cx="2926080" cy="2168310"/>
          </a:xfrm>
        </p:grpSpPr>
        <p:sp>
          <p:nvSpPr>
            <p:cNvPr id="96" name="TextBox 67">
              <a:extLst>
                <a:ext uri="{FF2B5EF4-FFF2-40B4-BE49-F238E27FC236}">
                  <a16:creationId xmlns:a16="http://schemas.microsoft.com/office/drawing/2014/main" id="{965595BF-CE98-EE65-2A27-5390A4EB55F3}"/>
                </a:ext>
              </a:extLst>
            </p:cNvPr>
            <p:cNvSpPr txBox="1"/>
            <p:nvPr/>
          </p:nvSpPr>
          <p:spPr>
            <a:xfrm>
              <a:off x="332936" y="2461038"/>
              <a:ext cx="2926080" cy="628395"/>
            </a:xfrm>
            <a:prstGeom prst="rect">
              <a:avLst/>
            </a:prstGeom>
            <a:noFill/>
          </p:spPr>
          <p:txBody>
            <a:bodyPr wrap="square" lIns="0" rIns="0" rtlCol="0" anchor="b">
              <a:spAutoFit/>
            </a:bodyPr>
            <a:lstStyle/>
            <a:p>
              <a:r>
                <a:rPr lang="en-US" sz="1600" b="1" noProof="1">
                  <a:solidFill>
                    <a:srgbClr val="00B2A9"/>
                  </a:solidFill>
                  <a:latin typeface="Calibri" panose="020F0502020204030204" pitchFamily="34" charset="0"/>
                  <a:cs typeface="Calibri" panose="020F0502020204030204" pitchFamily="34" charset="0"/>
                </a:rPr>
                <a:t>COST EFFECTIVE</a:t>
              </a:r>
            </a:p>
          </p:txBody>
        </p:sp>
        <p:sp>
          <p:nvSpPr>
            <p:cNvPr id="97" name="TextBox 68">
              <a:extLst>
                <a:ext uri="{FF2B5EF4-FFF2-40B4-BE49-F238E27FC236}">
                  <a16:creationId xmlns:a16="http://schemas.microsoft.com/office/drawing/2014/main" id="{61366404-B2AF-B896-835F-019AEDF161F3}"/>
                </a:ext>
              </a:extLst>
            </p:cNvPr>
            <p:cNvSpPr txBox="1"/>
            <p:nvPr/>
          </p:nvSpPr>
          <p:spPr>
            <a:xfrm>
              <a:off x="332936" y="3086923"/>
              <a:ext cx="2926080" cy="1542425"/>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is cost-effective by combining multiple data functions into a single platform, reducing software and maintenance costs, while its scalability with big data technologies optimizes infrastructure expenses.</a:t>
              </a:r>
            </a:p>
          </p:txBody>
        </p:sp>
      </p:grpSp>
      <p:grpSp>
        <p:nvGrpSpPr>
          <p:cNvPr id="104" name="Group 75">
            <a:extLst>
              <a:ext uri="{FF2B5EF4-FFF2-40B4-BE49-F238E27FC236}">
                <a16:creationId xmlns:a16="http://schemas.microsoft.com/office/drawing/2014/main" id="{24FD604D-6095-4B17-A257-181921C40106}"/>
              </a:ext>
            </a:extLst>
          </p:cNvPr>
          <p:cNvGrpSpPr/>
          <p:nvPr/>
        </p:nvGrpSpPr>
        <p:grpSpPr>
          <a:xfrm>
            <a:off x="377527" y="808261"/>
            <a:ext cx="4566618" cy="1906946"/>
            <a:chOff x="332936" y="2419399"/>
            <a:chExt cx="2926080" cy="3774039"/>
          </a:xfrm>
        </p:grpSpPr>
        <p:sp>
          <p:nvSpPr>
            <p:cNvPr id="105" name="TextBox 76">
              <a:extLst>
                <a:ext uri="{FF2B5EF4-FFF2-40B4-BE49-F238E27FC236}">
                  <a16:creationId xmlns:a16="http://schemas.microsoft.com/office/drawing/2014/main" id="{1AFB6066-4BAD-F2F1-DB74-AA98BEE14FAE}"/>
                </a:ext>
              </a:extLst>
            </p:cNvPr>
            <p:cNvSpPr txBox="1"/>
            <p:nvPr/>
          </p:nvSpPr>
          <p:spPr>
            <a:xfrm>
              <a:off x="332936" y="2419399"/>
              <a:ext cx="2926080" cy="670033"/>
            </a:xfrm>
            <a:prstGeom prst="rect">
              <a:avLst/>
            </a:prstGeom>
            <a:noFill/>
          </p:spPr>
          <p:txBody>
            <a:bodyPr wrap="square" lIns="0" rIns="0" rtlCol="0" anchor="b">
              <a:spAutoFit/>
            </a:bodyPr>
            <a:lstStyle/>
            <a:p>
              <a:r>
                <a:rPr lang="en-US" sz="1600" b="1" noProof="1">
                  <a:solidFill>
                    <a:srgbClr val="3A5C84"/>
                  </a:solidFill>
                  <a:latin typeface="Calibri" panose="020F0502020204030204" pitchFamily="34" charset="0"/>
                  <a:cs typeface="Calibri" panose="020F0502020204030204" pitchFamily="34" charset="0"/>
                </a:rPr>
                <a:t>ALL IN ONE</a:t>
              </a:r>
            </a:p>
          </p:txBody>
        </p:sp>
        <p:sp>
          <p:nvSpPr>
            <p:cNvPr id="106" name="TextBox 77">
              <a:extLst>
                <a:ext uri="{FF2B5EF4-FFF2-40B4-BE49-F238E27FC236}">
                  <a16:creationId xmlns:a16="http://schemas.microsoft.com/office/drawing/2014/main" id="{0DD21E83-CAF0-5EED-1287-0205BF4BF690}"/>
                </a:ext>
              </a:extLst>
            </p:cNvPr>
            <p:cNvSpPr txBox="1"/>
            <p:nvPr/>
          </p:nvSpPr>
          <p:spPr>
            <a:xfrm>
              <a:off x="332936" y="3086922"/>
              <a:ext cx="2926080" cy="3106516"/>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replaces a diverse tech stack by integrating data ingestion, preparation, visualization, machine learning, and deployment into one platform, streamlining workflows and enhancing collaboration. Here's how it consolidates multiple tools into a single solution:</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Integration</a:t>
              </a:r>
              <a:endParaRPr lang="en-US" sz="1200" noProof="1">
                <a:solidFill>
                  <a:schemeClr val="tx1">
                    <a:lumMod val="50000"/>
                    <a:lumOff val="50000"/>
                  </a:schemeClr>
                </a:solidFill>
                <a:latin typeface="Calibri" panose="020F0502020204030204" pitchFamily="34" charset="0"/>
                <a:cs typeface="Calibri" panose="020F0502020204030204" pitchFamily="34" charset="0"/>
              </a:endParaRP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Preparation</a:t>
              </a:r>
              <a:r>
                <a:rPr lang="fr-FR" sz="1200" dirty="0">
                  <a:solidFill>
                    <a:schemeClr val="tx1">
                      <a:lumMod val="50000"/>
                      <a:lumOff val="50000"/>
                    </a:schemeClr>
                  </a:solidFill>
                  <a:latin typeface="Calibri" panose="020F050202020403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cs typeface="Calibri" panose="020F0502020204030204" pitchFamily="34" charset="0"/>
                </a:rPr>
                <a:t>Cleaning</a:t>
              </a:r>
              <a:endParaRPr lang="en-US" sz="1200" noProof="1">
                <a:solidFill>
                  <a:schemeClr val="tx1">
                    <a:lumMod val="50000"/>
                    <a:lumOff val="50000"/>
                  </a:schemeClr>
                </a:solidFill>
                <a:latin typeface="Calibri" panose="020F0502020204030204" pitchFamily="34" charset="0"/>
                <a:cs typeface="Calibri" panose="020F0502020204030204" pitchFamily="34" charset="0"/>
              </a:endParaRPr>
            </a:p>
            <a:p>
              <a:pPr marL="171450" indent="-171450" algn="just">
                <a:buFont typeface="Wingdings" pitchFamily="2" charset="2"/>
                <a:buChar char="§"/>
              </a:pPr>
              <a:r>
                <a:rPr lang="fr-FR" sz="1200" dirty="0" err="1">
                  <a:solidFill>
                    <a:schemeClr val="tx1">
                      <a:lumMod val="50000"/>
                      <a:lumOff val="50000"/>
                    </a:schemeClr>
                  </a:solidFill>
                  <a:latin typeface="Calibri" panose="020F0502020204030204" pitchFamily="34" charset="0"/>
                  <a:cs typeface="Calibri" panose="020F0502020204030204" pitchFamily="34" charset="0"/>
                </a:rPr>
                <a:t>Exploratory</a:t>
              </a:r>
              <a:r>
                <a:rPr lang="fr-FR" sz="1200" dirty="0">
                  <a:solidFill>
                    <a:schemeClr val="tx1">
                      <a:lumMod val="50000"/>
                      <a:lumOff val="50000"/>
                    </a:schemeClr>
                  </a:solidFill>
                  <a:latin typeface="Calibri" panose="020F050202020403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Analysis</a:t>
              </a:r>
              <a:r>
                <a:rPr lang="fr-FR" sz="1200" dirty="0">
                  <a:solidFill>
                    <a:schemeClr val="tx1">
                      <a:lumMod val="50000"/>
                      <a:lumOff val="50000"/>
                    </a:schemeClr>
                  </a:solidFill>
                  <a:latin typeface="Calibri" panose="020F0502020204030204" pitchFamily="34" charset="0"/>
                  <a:cs typeface="Calibri" panose="020F0502020204030204" pitchFamily="34" charset="0"/>
                </a:rPr>
                <a:t> (EDA)</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Model Building</a:t>
              </a:r>
            </a:p>
          </p:txBody>
        </p:sp>
      </p:grpSp>
      <p:grpSp>
        <p:nvGrpSpPr>
          <p:cNvPr id="127" name="Groupe 126">
            <a:extLst>
              <a:ext uri="{FF2B5EF4-FFF2-40B4-BE49-F238E27FC236}">
                <a16:creationId xmlns:a16="http://schemas.microsoft.com/office/drawing/2014/main" id="{10FA5794-D9E0-0512-117C-2EBE542E3088}"/>
              </a:ext>
            </a:extLst>
          </p:cNvPr>
          <p:cNvGrpSpPr/>
          <p:nvPr/>
        </p:nvGrpSpPr>
        <p:grpSpPr>
          <a:xfrm>
            <a:off x="393278" y="2915492"/>
            <a:ext cx="2383412" cy="1140520"/>
            <a:chOff x="268311" y="1841760"/>
            <a:chExt cx="4552386" cy="2052009"/>
          </a:xfrm>
        </p:grpSpPr>
        <p:sp>
          <p:nvSpPr>
            <p:cNvPr id="128" name="Rectangle : coins arrondis 127">
              <a:extLst>
                <a:ext uri="{FF2B5EF4-FFF2-40B4-BE49-F238E27FC236}">
                  <a16:creationId xmlns:a16="http://schemas.microsoft.com/office/drawing/2014/main" id="{561113C9-E223-A9B6-8B05-750F357E9499}"/>
                </a:ext>
              </a:extLst>
            </p:cNvPr>
            <p:cNvSpPr/>
            <p:nvPr/>
          </p:nvSpPr>
          <p:spPr>
            <a:xfrm>
              <a:off x="268311" y="1841760"/>
              <a:ext cx="4552386" cy="2052009"/>
            </a:xfrm>
            <a:prstGeom prst="roundRect">
              <a:avLst/>
            </a:prstGeom>
            <a:noFill/>
            <a:ln w="12700">
              <a:solidFill>
                <a:srgbClr val="3A5C84"/>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endParaRPr lang="fr-FR" sz="12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9" name="Image 128">
              <a:extLst>
                <a:ext uri="{FF2B5EF4-FFF2-40B4-BE49-F238E27FC236}">
                  <a16:creationId xmlns:a16="http://schemas.microsoft.com/office/drawing/2014/main" id="{ADA81697-4DC6-90DE-FCA7-A0CE7BB4D0BD}"/>
                </a:ext>
              </a:extLst>
            </p:cNvPr>
            <p:cNvPicPr>
              <a:picLocks noChangeAspect="1"/>
            </p:cNvPicPr>
            <p:nvPr/>
          </p:nvPicPr>
          <p:blipFill>
            <a:blip r:embed="rId2"/>
            <a:stretch>
              <a:fillRect/>
            </a:stretch>
          </p:blipFill>
          <p:spPr>
            <a:xfrm>
              <a:off x="589260" y="2108198"/>
              <a:ext cx="438578" cy="480581"/>
            </a:xfrm>
            <a:prstGeom prst="rect">
              <a:avLst/>
            </a:prstGeom>
          </p:spPr>
        </p:pic>
        <p:pic>
          <p:nvPicPr>
            <p:cNvPr id="130" name="Image 129">
              <a:extLst>
                <a:ext uri="{FF2B5EF4-FFF2-40B4-BE49-F238E27FC236}">
                  <a16:creationId xmlns:a16="http://schemas.microsoft.com/office/drawing/2014/main" id="{0BB5E7CC-C9CE-7E30-B3AD-140B8FC86296}"/>
                </a:ext>
              </a:extLst>
            </p:cNvPr>
            <p:cNvPicPr>
              <a:picLocks noChangeAspect="1"/>
            </p:cNvPicPr>
            <p:nvPr/>
          </p:nvPicPr>
          <p:blipFill>
            <a:blip r:embed="rId3"/>
            <a:stretch>
              <a:fillRect/>
            </a:stretch>
          </p:blipFill>
          <p:spPr>
            <a:xfrm>
              <a:off x="696298" y="2866539"/>
              <a:ext cx="408785" cy="473850"/>
            </a:xfrm>
            <a:prstGeom prst="rect">
              <a:avLst/>
            </a:prstGeom>
          </p:spPr>
        </p:pic>
        <p:pic>
          <p:nvPicPr>
            <p:cNvPr id="131" name="Image 130">
              <a:extLst>
                <a:ext uri="{FF2B5EF4-FFF2-40B4-BE49-F238E27FC236}">
                  <a16:creationId xmlns:a16="http://schemas.microsoft.com/office/drawing/2014/main" id="{6E531ACF-8722-144E-1339-7E990D2B7367}"/>
                </a:ext>
              </a:extLst>
            </p:cNvPr>
            <p:cNvPicPr>
              <a:picLocks noChangeAspect="1"/>
            </p:cNvPicPr>
            <p:nvPr/>
          </p:nvPicPr>
          <p:blipFill>
            <a:blip r:embed="rId4"/>
            <a:stretch>
              <a:fillRect/>
            </a:stretch>
          </p:blipFill>
          <p:spPr>
            <a:xfrm>
              <a:off x="1319761" y="2452474"/>
              <a:ext cx="548458" cy="328431"/>
            </a:xfrm>
            <a:prstGeom prst="rect">
              <a:avLst/>
            </a:prstGeom>
          </p:spPr>
        </p:pic>
        <p:pic>
          <p:nvPicPr>
            <p:cNvPr id="132" name="Image 131">
              <a:extLst>
                <a:ext uri="{FF2B5EF4-FFF2-40B4-BE49-F238E27FC236}">
                  <a16:creationId xmlns:a16="http://schemas.microsoft.com/office/drawing/2014/main" id="{8EB1893D-5A1F-D856-352E-EAACCC154423}"/>
                </a:ext>
              </a:extLst>
            </p:cNvPr>
            <p:cNvPicPr>
              <a:picLocks noChangeAspect="1"/>
            </p:cNvPicPr>
            <p:nvPr/>
          </p:nvPicPr>
          <p:blipFill>
            <a:blip r:embed="rId5"/>
            <a:stretch>
              <a:fillRect/>
            </a:stretch>
          </p:blipFill>
          <p:spPr>
            <a:xfrm>
              <a:off x="2077073" y="2052770"/>
              <a:ext cx="1022391" cy="258261"/>
            </a:xfrm>
            <a:prstGeom prst="rect">
              <a:avLst/>
            </a:prstGeom>
          </p:spPr>
        </p:pic>
        <p:pic>
          <p:nvPicPr>
            <p:cNvPr id="133" name="Image 132">
              <a:extLst>
                <a:ext uri="{FF2B5EF4-FFF2-40B4-BE49-F238E27FC236}">
                  <a16:creationId xmlns:a16="http://schemas.microsoft.com/office/drawing/2014/main" id="{1ACB03F7-5583-BD00-6F09-B8ABED781FF3}"/>
                </a:ext>
              </a:extLst>
            </p:cNvPr>
            <p:cNvPicPr>
              <a:picLocks noChangeAspect="1"/>
            </p:cNvPicPr>
            <p:nvPr/>
          </p:nvPicPr>
          <p:blipFill>
            <a:blip r:embed="rId6"/>
            <a:stretch>
              <a:fillRect/>
            </a:stretch>
          </p:blipFill>
          <p:spPr>
            <a:xfrm>
              <a:off x="2657648" y="2478140"/>
              <a:ext cx="1250488" cy="221278"/>
            </a:xfrm>
            <a:prstGeom prst="rect">
              <a:avLst/>
            </a:prstGeom>
          </p:spPr>
        </p:pic>
        <p:pic>
          <p:nvPicPr>
            <p:cNvPr id="134" name="Image 133">
              <a:extLst>
                <a:ext uri="{FF2B5EF4-FFF2-40B4-BE49-F238E27FC236}">
                  <a16:creationId xmlns:a16="http://schemas.microsoft.com/office/drawing/2014/main" id="{E21E77F1-70F1-A565-8270-303AA796DDFD}"/>
                </a:ext>
              </a:extLst>
            </p:cNvPr>
            <p:cNvPicPr>
              <a:picLocks noChangeAspect="1"/>
            </p:cNvPicPr>
            <p:nvPr/>
          </p:nvPicPr>
          <p:blipFill>
            <a:blip r:embed="rId7"/>
            <a:stretch>
              <a:fillRect/>
            </a:stretch>
          </p:blipFill>
          <p:spPr>
            <a:xfrm>
              <a:off x="2335752" y="3097139"/>
              <a:ext cx="635941" cy="546908"/>
            </a:xfrm>
            <a:prstGeom prst="rect">
              <a:avLst/>
            </a:prstGeom>
          </p:spPr>
        </p:pic>
        <p:pic>
          <p:nvPicPr>
            <p:cNvPr id="135" name="Image 134">
              <a:extLst>
                <a:ext uri="{FF2B5EF4-FFF2-40B4-BE49-F238E27FC236}">
                  <a16:creationId xmlns:a16="http://schemas.microsoft.com/office/drawing/2014/main" id="{BB3AED45-7D04-0A41-DF11-D15513AA816F}"/>
                </a:ext>
              </a:extLst>
            </p:cNvPr>
            <p:cNvPicPr>
              <a:picLocks noChangeAspect="1"/>
            </p:cNvPicPr>
            <p:nvPr/>
          </p:nvPicPr>
          <p:blipFill>
            <a:blip r:embed="rId8"/>
            <a:stretch>
              <a:fillRect/>
            </a:stretch>
          </p:blipFill>
          <p:spPr>
            <a:xfrm>
              <a:off x="3247828" y="3097139"/>
              <a:ext cx="1132885" cy="364413"/>
            </a:xfrm>
            <a:prstGeom prst="rect">
              <a:avLst/>
            </a:prstGeom>
          </p:spPr>
        </p:pic>
        <p:pic>
          <p:nvPicPr>
            <p:cNvPr id="136" name="Image 135">
              <a:extLst>
                <a:ext uri="{FF2B5EF4-FFF2-40B4-BE49-F238E27FC236}">
                  <a16:creationId xmlns:a16="http://schemas.microsoft.com/office/drawing/2014/main" id="{E28292D2-59E8-C3AF-52C0-53A392C7D19B}"/>
                </a:ext>
              </a:extLst>
            </p:cNvPr>
            <p:cNvPicPr>
              <a:picLocks noChangeAspect="1"/>
            </p:cNvPicPr>
            <p:nvPr/>
          </p:nvPicPr>
          <p:blipFill>
            <a:blip r:embed="rId9"/>
            <a:stretch>
              <a:fillRect/>
            </a:stretch>
          </p:blipFill>
          <p:spPr>
            <a:xfrm>
              <a:off x="3558046" y="2022402"/>
              <a:ext cx="854368" cy="480583"/>
            </a:xfrm>
            <a:prstGeom prst="rect">
              <a:avLst/>
            </a:prstGeom>
          </p:spPr>
        </p:pic>
      </p:grpSp>
      <p:sp>
        <p:nvSpPr>
          <p:cNvPr id="139" name="ZoneTexte 138">
            <a:extLst>
              <a:ext uri="{FF2B5EF4-FFF2-40B4-BE49-F238E27FC236}">
                <a16:creationId xmlns:a16="http://schemas.microsoft.com/office/drawing/2014/main" id="{00964C5B-E241-F88E-8AB6-EA301E1062A1}"/>
              </a:ext>
            </a:extLst>
          </p:cNvPr>
          <p:cNvSpPr txBox="1"/>
          <p:nvPr/>
        </p:nvSpPr>
        <p:spPr>
          <a:xfrm>
            <a:off x="369342" y="4064402"/>
            <a:ext cx="2431284" cy="215444"/>
          </a:xfrm>
          <a:prstGeom prst="rect">
            <a:avLst/>
          </a:prstGeom>
          <a:noFill/>
        </p:spPr>
        <p:txBody>
          <a:bodyPr wrap="square">
            <a:spAutoFit/>
          </a:bodyPr>
          <a:lstStyle/>
          <a:p>
            <a:pPr algn="ct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Tech stack </a:t>
            </a:r>
            <a:r>
              <a:rPr lang="fr-FR" sz="800" dirty="0" err="1">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needed</a:t>
            </a: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800" dirty="0" err="1">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 end-to-end solution</a:t>
            </a:r>
            <a:endParaRPr lang="fr-FR" sz="800" dirty="0">
              <a:solidFill>
                <a:schemeClr val="bg1">
                  <a:lumMod val="50000"/>
                </a:schemeClr>
              </a:solidFill>
              <a:latin typeface="Calibri" panose="020F0502020204030204" pitchFamily="34" charset="0"/>
              <a:cs typeface="Calibri" panose="020F0502020204030204" pitchFamily="34" charset="0"/>
            </a:endParaRPr>
          </a:p>
        </p:txBody>
      </p:sp>
      <p:pic>
        <p:nvPicPr>
          <p:cNvPr id="140" name="Image 139">
            <a:extLst>
              <a:ext uri="{FF2B5EF4-FFF2-40B4-BE49-F238E27FC236}">
                <a16:creationId xmlns:a16="http://schemas.microsoft.com/office/drawing/2014/main" id="{4133D3A1-D4CC-4944-8B53-9A56FEB8C69E}"/>
              </a:ext>
            </a:extLst>
          </p:cNvPr>
          <p:cNvPicPr>
            <a:picLocks noChangeAspect="1"/>
          </p:cNvPicPr>
          <p:nvPr/>
        </p:nvPicPr>
        <p:blipFill>
          <a:blip r:embed="rId10"/>
          <a:stretch>
            <a:fillRect/>
          </a:stretch>
        </p:blipFill>
        <p:spPr>
          <a:xfrm>
            <a:off x="3555664" y="3286406"/>
            <a:ext cx="711939" cy="400110"/>
          </a:xfrm>
          <a:prstGeom prst="rect">
            <a:avLst/>
          </a:prstGeom>
        </p:spPr>
      </p:pic>
      <p:cxnSp>
        <p:nvCxnSpPr>
          <p:cNvPr id="142" name="Connecteur droit avec flèche 141">
            <a:extLst>
              <a:ext uri="{FF2B5EF4-FFF2-40B4-BE49-F238E27FC236}">
                <a16:creationId xmlns:a16="http://schemas.microsoft.com/office/drawing/2014/main" id="{E15713EE-4150-87F5-8221-E146F944F5EE}"/>
              </a:ext>
            </a:extLst>
          </p:cNvPr>
          <p:cNvCxnSpPr>
            <a:cxnSpLocks/>
            <a:stCxn id="128" idx="3"/>
            <a:endCxn id="140" idx="1"/>
          </p:cNvCxnSpPr>
          <p:nvPr/>
        </p:nvCxnSpPr>
        <p:spPr>
          <a:xfrm>
            <a:off x="2776690" y="3485752"/>
            <a:ext cx="778974" cy="709"/>
          </a:xfrm>
          <a:prstGeom prst="straightConnector1">
            <a:avLst/>
          </a:prstGeom>
          <a:ln>
            <a:solidFill>
              <a:srgbClr val="3A5C84"/>
            </a:solidFill>
            <a:tailEnd type="triangle"/>
          </a:ln>
        </p:spPr>
        <p:style>
          <a:lnRef idx="2">
            <a:schemeClr val="accent1"/>
          </a:lnRef>
          <a:fillRef idx="0">
            <a:schemeClr val="accent1"/>
          </a:fillRef>
          <a:effectRef idx="1">
            <a:schemeClr val="accent1"/>
          </a:effectRef>
          <a:fontRef idx="minor">
            <a:schemeClr val="tx1"/>
          </a:fontRef>
        </p:style>
      </p:cxnSp>
      <p:sp>
        <p:nvSpPr>
          <p:cNvPr id="145" name="ZoneTexte 144">
            <a:extLst>
              <a:ext uri="{FF2B5EF4-FFF2-40B4-BE49-F238E27FC236}">
                <a16:creationId xmlns:a16="http://schemas.microsoft.com/office/drawing/2014/main" id="{2262B0A3-DB1F-91A4-FB39-B3E5C8842180}"/>
              </a:ext>
            </a:extLst>
          </p:cNvPr>
          <p:cNvSpPr txBox="1"/>
          <p:nvPr/>
        </p:nvSpPr>
        <p:spPr>
          <a:xfrm>
            <a:off x="2738821" y="3497793"/>
            <a:ext cx="786200" cy="369332"/>
          </a:xfrm>
          <a:prstGeom prst="rect">
            <a:avLst/>
          </a:prstGeom>
          <a:noFill/>
        </p:spPr>
        <p:txBody>
          <a:bodyPr wrap="square">
            <a:spAutoFit/>
          </a:bodyPr>
          <a:lstStyle/>
          <a:p>
            <a:pPr algn="ctr"/>
            <a:r>
              <a:rPr lang="en-US" sz="900" b="1" noProof="1">
                <a:solidFill>
                  <a:schemeClr val="tx1">
                    <a:lumMod val="50000"/>
                    <a:lumOff val="50000"/>
                  </a:schemeClr>
                </a:solidFill>
                <a:latin typeface="Calibri" panose="020F0502020204030204" pitchFamily="34" charset="0"/>
                <a:cs typeface="Calibri" panose="020F0502020204030204" pitchFamily="34" charset="0"/>
              </a:rPr>
              <a:t>All in one platform</a:t>
            </a:r>
            <a:endParaRPr lang="fr-FR" sz="9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56" name="Image 155">
            <a:extLst>
              <a:ext uri="{FF2B5EF4-FFF2-40B4-BE49-F238E27FC236}">
                <a16:creationId xmlns:a16="http://schemas.microsoft.com/office/drawing/2014/main" id="{24ADBD4F-2C13-D63B-AF1E-56C33B80F558}"/>
              </a:ext>
            </a:extLst>
          </p:cNvPr>
          <p:cNvPicPr>
            <a:picLocks noChangeAspect="1"/>
          </p:cNvPicPr>
          <p:nvPr/>
        </p:nvPicPr>
        <p:blipFill>
          <a:blip r:embed="rId11"/>
          <a:stretch>
            <a:fillRect/>
          </a:stretch>
        </p:blipFill>
        <p:spPr>
          <a:xfrm>
            <a:off x="860104" y="3572031"/>
            <a:ext cx="382645" cy="161578"/>
          </a:xfrm>
          <a:prstGeom prst="rect">
            <a:avLst/>
          </a:prstGeom>
        </p:spPr>
      </p:pic>
      <p:sp>
        <p:nvSpPr>
          <p:cNvPr id="162" name="ZoneTexte 161">
            <a:extLst>
              <a:ext uri="{FF2B5EF4-FFF2-40B4-BE49-F238E27FC236}">
                <a16:creationId xmlns:a16="http://schemas.microsoft.com/office/drawing/2014/main" id="{856EF7D0-B7F1-3E41-2FF2-8C4C54D86630}"/>
              </a:ext>
            </a:extLst>
          </p:cNvPr>
          <p:cNvSpPr txBox="1"/>
          <p:nvPr/>
        </p:nvSpPr>
        <p:spPr>
          <a:xfrm>
            <a:off x="2519031" y="1877054"/>
            <a:ext cx="2712254" cy="830997"/>
          </a:xfrm>
          <a:prstGeom prst="rect">
            <a:avLst/>
          </a:prstGeom>
          <a:noFill/>
        </p:spPr>
        <p:txBody>
          <a:bodyPr wrap="square">
            <a:spAutoFit/>
          </a:bodyPr>
          <a:lstStyle/>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Collaboration and Version Control</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Model </a:t>
            </a:r>
            <a:r>
              <a:rPr lang="fr-FR" sz="1200" dirty="0" err="1">
                <a:solidFill>
                  <a:schemeClr val="tx1">
                    <a:lumMod val="50000"/>
                    <a:lumOff val="50000"/>
                  </a:schemeClr>
                </a:solidFill>
                <a:latin typeface="Calibri" panose="020F0502020204030204" pitchFamily="34" charset="0"/>
                <a:cs typeface="Calibri" panose="020F0502020204030204" pitchFamily="34" charset="0"/>
              </a:rPr>
              <a:t>Deployment</a:t>
            </a:r>
            <a:r>
              <a:rPr lang="fr-FR" sz="1200" dirty="0">
                <a:solidFill>
                  <a:schemeClr val="tx1">
                    <a:lumMod val="50000"/>
                    <a:lumOff val="50000"/>
                  </a:schemeClr>
                </a:solidFill>
                <a:latin typeface="Calibri" panose="020F0502020204030204" pitchFamily="34" charset="0"/>
                <a:cs typeface="Calibri" panose="020F0502020204030204" pitchFamily="34" charset="0"/>
              </a:rPr>
              <a:t> and Monitoring</a:t>
            </a:r>
          </a:p>
          <a:p>
            <a:pPr marL="171450" indent="-171450" algn="just">
              <a:buFont typeface="Wingdings" pitchFamily="2" charset="2"/>
              <a:buChar char="§"/>
            </a:pPr>
            <a:r>
              <a:rPr lang="fr-FR" sz="1200" dirty="0" err="1">
                <a:solidFill>
                  <a:schemeClr val="tx1">
                    <a:lumMod val="50000"/>
                    <a:lumOff val="50000"/>
                  </a:schemeClr>
                </a:solidFill>
                <a:latin typeface="Calibri" panose="020F0502020204030204" pitchFamily="34" charset="0"/>
                <a:cs typeface="Calibri" panose="020F0502020204030204" pitchFamily="34" charset="0"/>
              </a:rPr>
              <a:t>Scalability</a:t>
            </a:r>
            <a:r>
              <a:rPr lang="fr-FR" sz="1200" dirty="0">
                <a:solidFill>
                  <a:schemeClr val="tx1">
                    <a:lumMod val="50000"/>
                    <a:lumOff val="50000"/>
                  </a:schemeClr>
                </a:solidFill>
                <a:latin typeface="Calibri" panose="020F0502020204030204" pitchFamily="34" charset="0"/>
                <a:cs typeface="Calibri" panose="020F0502020204030204" pitchFamily="34" charset="0"/>
              </a:rPr>
              <a:t> and Performance</a:t>
            </a:r>
          </a:p>
          <a:p>
            <a:pPr marL="171450" indent="-171450" algn="just">
              <a:buFont typeface="Wingdings" pitchFamily="2" charset="2"/>
              <a:buChar char="§"/>
            </a:pPr>
            <a:r>
              <a:rPr lang="fr-FR" sz="1200" noProof="1">
                <a:solidFill>
                  <a:schemeClr val="tx1">
                    <a:lumMod val="50000"/>
                    <a:lumOff val="50000"/>
                  </a:schemeClr>
                </a:solidFill>
                <a:latin typeface="Calibri" panose="020F0502020204030204" pitchFamily="34" charset="0"/>
                <a:cs typeface="Calibri" panose="020F0502020204030204" pitchFamily="34" charset="0"/>
              </a:rPr>
              <a:t>Documentation</a:t>
            </a:r>
            <a:endParaRPr lang="fr-FR"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63" name="Shape">
            <a:extLst>
              <a:ext uri="{FF2B5EF4-FFF2-40B4-BE49-F238E27FC236}">
                <a16:creationId xmlns:a16="http://schemas.microsoft.com/office/drawing/2014/main" id="{4B19C62D-6E46-3C3C-5586-9247B9F4817A}"/>
              </a:ext>
            </a:extLst>
          </p:cNvPr>
          <p:cNvSpPr/>
          <p:nvPr/>
        </p:nvSpPr>
        <p:spPr>
          <a:xfrm>
            <a:off x="5840465" y="4511736"/>
            <a:ext cx="1024844" cy="1100851"/>
          </a:xfrm>
          <a:custGeom>
            <a:avLst/>
            <a:gdLst/>
            <a:ahLst/>
            <a:cxnLst>
              <a:cxn ang="0">
                <a:pos x="wd2" y="hd2"/>
              </a:cxn>
              <a:cxn ang="5400000">
                <a:pos x="wd2" y="hd2"/>
              </a:cxn>
              <a:cxn ang="10800000">
                <a:pos x="wd2" y="hd2"/>
              </a:cxn>
              <a:cxn ang="16200000">
                <a:pos x="wd2" y="hd2"/>
              </a:cxn>
            </a:cxnLst>
            <a:rect l="0" t="0" r="r" b="b"/>
            <a:pathLst>
              <a:path w="21258" h="21600" extrusionOk="0">
                <a:moveTo>
                  <a:pt x="10071" y="0"/>
                </a:moveTo>
                <a:cubicBezTo>
                  <a:pt x="6241" y="0"/>
                  <a:pt x="3070" y="181"/>
                  <a:pt x="771" y="362"/>
                </a:cubicBezTo>
                <a:cubicBezTo>
                  <a:pt x="431" y="1852"/>
                  <a:pt x="90" y="3865"/>
                  <a:pt x="5" y="6200"/>
                </a:cubicBezTo>
                <a:cubicBezTo>
                  <a:pt x="-165" y="11354"/>
                  <a:pt x="4198" y="16145"/>
                  <a:pt x="4198" y="16145"/>
                </a:cubicBezTo>
                <a:cubicBezTo>
                  <a:pt x="4198" y="16145"/>
                  <a:pt x="4942" y="14897"/>
                  <a:pt x="5794" y="13306"/>
                </a:cubicBezTo>
                <a:cubicBezTo>
                  <a:pt x="7347" y="18017"/>
                  <a:pt x="10624" y="21600"/>
                  <a:pt x="10624" y="21600"/>
                </a:cubicBezTo>
                <a:cubicBezTo>
                  <a:pt x="10624" y="21600"/>
                  <a:pt x="14774" y="14655"/>
                  <a:pt x="15647" y="11313"/>
                </a:cubicBezTo>
                <a:cubicBezTo>
                  <a:pt x="16349" y="12038"/>
                  <a:pt x="16902" y="12461"/>
                  <a:pt x="16902" y="12461"/>
                </a:cubicBezTo>
                <a:cubicBezTo>
                  <a:pt x="16902" y="12461"/>
                  <a:pt x="20414" y="8253"/>
                  <a:pt x="21031" y="6361"/>
                </a:cubicBezTo>
                <a:cubicBezTo>
                  <a:pt x="21435" y="5133"/>
                  <a:pt x="21350" y="2657"/>
                  <a:pt x="20371" y="463"/>
                </a:cubicBezTo>
                <a:cubicBezTo>
                  <a:pt x="17988" y="221"/>
                  <a:pt x="14455" y="0"/>
                  <a:pt x="10071" y="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4" name="Shape">
            <a:extLst>
              <a:ext uri="{FF2B5EF4-FFF2-40B4-BE49-F238E27FC236}">
                <a16:creationId xmlns:a16="http://schemas.microsoft.com/office/drawing/2014/main" id="{E719F7E4-D7A9-C5C4-A430-9BA0E7576DEE}"/>
              </a:ext>
            </a:extLst>
          </p:cNvPr>
          <p:cNvSpPr/>
          <p:nvPr/>
        </p:nvSpPr>
        <p:spPr>
          <a:xfrm>
            <a:off x="5973839" y="4511736"/>
            <a:ext cx="763205" cy="699702"/>
          </a:xfrm>
          <a:custGeom>
            <a:avLst/>
            <a:gdLst/>
            <a:ahLst/>
            <a:cxnLst>
              <a:cxn ang="0">
                <a:pos x="wd2" y="hd2"/>
              </a:cxn>
              <a:cxn ang="5400000">
                <a:pos x="wd2" y="hd2"/>
              </a:cxn>
              <a:cxn ang="10800000">
                <a:pos x="wd2" y="hd2"/>
              </a:cxn>
              <a:cxn ang="16200000">
                <a:pos x="wd2" y="hd2"/>
              </a:cxn>
            </a:cxnLst>
            <a:rect l="0" t="0" r="r" b="b"/>
            <a:pathLst>
              <a:path w="21367" h="21600" extrusionOk="0">
                <a:moveTo>
                  <a:pt x="9944" y="0"/>
                </a:moveTo>
                <a:cubicBezTo>
                  <a:pt x="6210" y="0"/>
                  <a:pt x="2935" y="158"/>
                  <a:pt x="235" y="348"/>
                </a:cubicBezTo>
                <a:cubicBezTo>
                  <a:pt x="120" y="1362"/>
                  <a:pt x="34" y="2439"/>
                  <a:pt x="5" y="3611"/>
                </a:cubicBezTo>
                <a:cubicBezTo>
                  <a:pt x="-167" y="9660"/>
                  <a:pt x="4228" y="15234"/>
                  <a:pt x="4228" y="15234"/>
                </a:cubicBezTo>
                <a:cubicBezTo>
                  <a:pt x="4228" y="15234"/>
                  <a:pt x="4975" y="13777"/>
                  <a:pt x="5836" y="11909"/>
                </a:cubicBezTo>
                <a:cubicBezTo>
                  <a:pt x="7387" y="17419"/>
                  <a:pt x="10690" y="21600"/>
                  <a:pt x="10690" y="21600"/>
                </a:cubicBezTo>
                <a:cubicBezTo>
                  <a:pt x="10690" y="21600"/>
                  <a:pt x="14855" y="13460"/>
                  <a:pt x="15746" y="9565"/>
                </a:cubicBezTo>
                <a:cubicBezTo>
                  <a:pt x="16464" y="10420"/>
                  <a:pt x="17010" y="10895"/>
                  <a:pt x="17010" y="10895"/>
                </a:cubicBezTo>
                <a:cubicBezTo>
                  <a:pt x="17010" y="10895"/>
                  <a:pt x="20543" y="5954"/>
                  <a:pt x="21146" y="3737"/>
                </a:cubicBezTo>
                <a:cubicBezTo>
                  <a:pt x="21376" y="2945"/>
                  <a:pt x="21433" y="1774"/>
                  <a:pt x="21289" y="412"/>
                </a:cubicBezTo>
                <a:cubicBezTo>
                  <a:pt x="18302" y="190"/>
                  <a:pt x="14453" y="0"/>
                  <a:pt x="9944" y="0"/>
                </a:cubicBezTo>
                <a:close/>
              </a:path>
            </a:pathLst>
          </a:custGeom>
          <a:solidFill>
            <a:srgbClr val="F7931F">
              <a:lumMod val="60000"/>
              <a:lumOff val="40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5" name="Shape">
            <a:extLst>
              <a:ext uri="{FF2B5EF4-FFF2-40B4-BE49-F238E27FC236}">
                <a16:creationId xmlns:a16="http://schemas.microsoft.com/office/drawing/2014/main" id="{C7C06953-C6CF-28FD-16BA-86B000E90CDE}"/>
              </a:ext>
            </a:extLst>
          </p:cNvPr>
          <p:cNvSpPr/>
          <p:nvPr/>
        </p:nvSpPr>
        <p:spPr>
          <a:xfrm>
            <a:off x="5565157" y="936077"/>
            <a:ext cx="726563" cy="17882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11848" y="3370"/>
                  <a:pt x="4375" y="8455"/>
                  <a:pt x="0" y="14416"/>
                </a:cubicBezTo>
                <a:lnTo>
                  <a:pt x="21600" y="21600"/>
                </a:lnTo>
                <a:close/>
              </a:path>
            </a:pathLst>
          </a:custGeom>
          <a:solidFill>
            <a:srgbClr val="3A5C84"/>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7" name="Shape">
            <a:extLst>
              <a:ext uri="{FF2B5EF4-FFF2-40B4-BE49-F238E27FC236}">
                <a16:creationId xmlns:a16="http://schemas.microsoft.com/office/drawing/2014/main" id="{50182EA1-D837-79A9-1F2F-68FD373C0439}"/>
              </a:ext>
            </a:extLst>
          </p:cNvPr>
          <p:cNvSpPr/>
          <p:nvPr/>
        </p:nvSpPr>
        <p:spPr>
          <a:xfrm>
            <a:off x="6382666" y="2213432"/>
            <a:ext cx="850206" cy="1184367"/>
          </a:xfrm>
          <a:custGeom>
            <a:avLst/>
            <a:gdLst/>
            <a:ahLst/>
            <a:cxnLst>
              <a:cxn ang="0">
                <a:pos x="wd2" y="hd2"/>
              </a:cxn>
              <a:cxn ang="5400000">
                <a:pos x="wd2" y="hd2"/>
              </a:cxn>
              <a:cxn ang="10800000">
                <a:pos x="wd2" y="hd2"/>
              </a:cxn>
              <a:cxn ang="16200000">
                <a:pos x="wd2" y="hd2"/>
              </a:cxn>
            </a:cxnLst>
            <a:rect l="0" t="0" r="r" b="b"/>
            <a:pathLst>
              <a:path w="21600" h="21600" extrusionOk="0">
                <a:moveTo>
                  <a:pt x="21444" y="21600"/>
                </a:moveTo>
                <a:cubicBezTo>
                  <a:pt x="21548" y="20258"/>
                  <a:pt x="21600" y="18898"/>
                  <a:pt x="21600" y="17519"/>
                </a:cubicBezTo>
                <a:cubicBezTo>
                  <a:pt x="21600" y="11406"/>
                  <a:pt x="20484" y="5479"/>
                  <a:pt x="18407" y="0"/>
                </a:cubicBezTo>
                <a:lnTo>
                  <a:pt x="0" y="10809"/>
                </a:lnTo>
                <a:lnTo>
                  <a:pt x="21444" y="21600"/>
                </a:ln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68" name="Shape">
            <a:extLst>
              <a:ext uri="{FF2B5EF4-FFF2-40B4-BE49-F238E27FC236}">
                <a16:creationId xmlns:a16="http://schemas.microsoft.com/office/drawing/2014/main" id="{392A2C1F-BF8F-8B0D-13EE-755AA248FD61}"/>
              </a:ext>
            </a:extLst>
          </p:cNvPr>
          <p:cNvSpPr/>
          <p:nvPr/>
        </p:nvSpPr>
        <p:spPr>
          <a:xfrm>
            <a:off x="5432312" y="2867439"/>
            <a:ext cx="861453" cy="1409180"/>
          </a:xfrm>
          <a:custGeom>
            <a:avLst/>
            <a:gdLst/>
            <a:ahLst/>
            <a:cxnLst>
              <a:cxn ang="0">
                <a:pos x="wd2" y="hd2"/>
              </a:cxn>
              <a:cxn ang="5400000">
                <a:pos x="wd2" y="hd2"/>
              </a:cxn>
              <a:cxn ang="10800000">
                <a:pos x="wd2" y="hd2"/>
              </a:cxn>
              <a:cxn ang="16200000">
                <a:pos x="wd2" y="hd2"/>
              </a:cxn>
            </a:cxnLst>
            <a:rect l="0" t="0" r="r" b="b"/>
            <a:pathLst>
              <a:path w="21600" h="21584" extrusionOk="0">
                <a:moveTo>
                  <a:pt x="21600" y="0"/>
                </a:moveTo>
                <a:lnTo>
                  <a:pt x="0" y="9250"/>
                </a:lnTo>
                <a:cubicBezTo>
                  <a:pt x="564" y="13445"/>
                  <a:pt x="1845" y="17515"/>
                  <a:pt x="3869" y="21381"/>
                </a:cubicBezTo>
                <a:cubicBezTo>
                  <a:pt x="3920" y="21475"/>
                  <a:pt x="4048" y="21537"/>
                  <a:pt x="4228" y="21569"/>
                </a:cubicBezTo>
                <a:cubicBezTo>
                  <a:pt x="4407" y="21600"/>
                  <a:pt x="4612" y="21584"/>
                  <a:pt x="4766" y="21522"/>
                </a:cubicBezTo>
                <a:cubicBezTo>
                  <a:pt x="10095" y="19471"/>
                  <a:pt x="15758" y="18391"/>
                  <a:pt x="21600" y="18297"/>
                </a:cubicBezTo>
                <a:lnTo>
                  <a:pt x="21600" y="0"/>
                </a:lnTo>
                <a:close/>
              </a:path>
            </a:pathLst>
          </a:custGeom>
          <a:solidFill>
            <a:srgbClr val="FFC000"/>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71" name="TextBox 89">
            <a:extLst>
              <a:ext uri="{FF2B5EF4-FFF2-40B4-BE49-F238E27FC236}">
                <a16:creationId xmlns:a16="http://schemas.microsoft.com/office/drawing/2014/main" id="{8B55C88D-C564-023C-FBE7-8FE4BF367106}"/>
              </a:ext>
            </a:extLst>
          </p:cNvPr>
          <p:cNvSpPr txBox="1"/>
          <p:nvPr/>
        </p:nvSpPr>
        <p:spPr>
          <a:xfrm>
            <a:off x="6367820" y="2213432"/>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04</a:t>
            </a:r>
          </a:p>
        </p:txBody>
      </p:sp>
      <p:sp>
        <p:nvSpPr>
          <p:cNvPr id="172" name="TextBox 90">
            <a:extLst>
              <a:ext uri="{FF2B5EF4-FFF2-40B4-BE49-F238E27FC236}">
                <a16:creationId xmlns:a16="http://schemas.microsoft.com/office/drawing/2014/main" id="{0E017DF9-E3C0-7A13-AE34-C0E8883D0207}"/>
              </a:ext>
            </a:extLst>
          </p:cNvPr>
          <p:cNvSpPr txBox="1"/>
          <p:nvPr/>
        </p:nvSpPr>
        <p:spPr>
          <a:xfrm>
            <a:off x="6456977" y="2638522"/>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05</a:t>
            </a:r>
          </a:p>
        </p:txBody>
      </p:sp>
      <p:sp>
        <p:nvSpPr>
          <p:cNvPr id="173" name="TextBox 91">
            <a:extLst>
              <a:ext uri="{FF2B5EF4-FFF2-40B4-BE49-F238E27FC236}">
                <a16:creationId xmlns:a16="http://schemas.microsoft.com/office/drawing/2014/main" id="{69D9928A-D7DB-76BC-5635-51470261301B}"/>
              </a:ext>
            </a:extLst>
          </p:cNvPr>
          <p:cNvSpPr txBox="1"/>
          <p:nvPr/>
        </p:nvSpPr>
        <p:spPr>
          <a:xfrm>
            <a:off x="6349988" y="3081230"/>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06</a:t>
            </a:r>
          </a:p>
        </p:txBody>
      </p:sp>
      <p:sp>
        <p:nvSpPr>
          <p:cNvPr id="174" name="TextBox 92">
            <a:extLst>
              <a:ext uri="{FF2B5EF4-FFF2-40B4-BE49-F238E27FC236}">
                <a16:creationId xmlns:a16="http://schemas.microsoft.com/office/drawing/2014/main" id="{A89F0C97-1A0E-5F9C-03EA-5E51771AF0C7}"/>
              </a:ext>
            </a:extLst>
          </p:cNvPr>
          <p:cNvSpPr txBox="1"/>
          <p:nvPr/>
        </p:nvSpPr>
        <p:spPr>
          <a:xfrm>
            <a:off x="5984443" y="3081230"/>
            <a:ext cx="322525" cy="253916"/>
          </a:xfrm>
          <a:prstGeom prst="rect">
            <a:avLst/>
          </a:prstGeom>
          <a:noFill/>
        </p:spPr>
        <p:txBody>
          <a:bodyPr wrap="none" rtlCol="0">
            <a:spAutoFit/>
          </a:bodyPr>
          <a:lstStyle/>
          <a:p>
            <a:pPr algn="ctr"/>
            <a:r>
              <a:rPr lang="fr-FR" sz="1050" b="1" dirty="0">
                <a:solidFill>
                  <a:prstClr val="white"/>
                </a:solidFill>
                <a:latin typeface="Calibri" panose="020F0502020204030204" pitchFamily="34" charset="0"/>
                <a:cs typeface="Calibri" panose="020F0502020204030204" pitchFamily="34" charset="0"/>
              </a:rPr>
              <a:t>03</a:t>
            </a:r>
          </a:p>
        </p:txBody>
      </p:sp>
      <p:sp>
        <p:nvSpPr>
          <p:cNvPr id="175" name="TextBox 93">
            <a:extLst>
              <a:ext uri="{FF2B5EF4-FFF2-40B4-BE49-F238E27FC236}">
                <a16:creationId xmlns:a16="http://schemas.microsoft.com/office/drawing/2014/main" id="{D2E18762-57E3-56FC-E89A-3A9B34CC004F}"/>
              </a:ext>
            </a:extLst>
          </p:cNvPr>
          <p:cNvSpPr txBox="1"/>
          <p:nvPr/>
        </p:nvSpPr>
        <p:spPr>
          <a:xfrm>
            <a:off x="5868539" y="2638522"/>
            <a:ext cx="322525" cy="253916"/>
          </a:xfrm>
          <a:prstGeom prst="rect">
            <a:avLst/>
          </a:prstGeom>
          <a:noFill/>
        </p:spPr>
        <p:txBody>
          <a:bodyPr wrap="none" rtlCol="0">
            <a:spAutoFit/>
          </a:bodyPr>
          <a:lstStyle/>
          <a:p>
            <a:pPr algn="ctr"/>
            <a:r>
              <a:rPr lang="fr-FR" sz="1050" b="1" dirty="0">
                <a:solidFill>
                  <a:prstClr val="white"/>
                </a:solidFill>
                <a:latin typeface="Calibri" panose="020F0502020204030204" pitchFamily="34" charset="0"/>
                <a:cs typeface="Calibri" panose="020F0502020204030204" pitchFamily="34" charset="0"/>
              </a:rPr>
              <a:t>02</a:t>
            </a:r>
          </a:p>
        </p:txBody>
      </p:sp>
      <p:sp>
        <p:nvSpPr>
          <p:cNvPr id="176" name="TextBox 94">
            <a:extLst>
              <a:ext uri="{FF2B5EF4-FFF2-40B4-BE49-F238E27FC236}">
                <a16:creationId xmlns:a16="http://schemas.microsoft.com/office/drawing/2014/main" id="{D50ECAB0-74B6-930C-A85D-93DF4FC7BDC6}"/>
              </a:ext>
            </a:extLst>
          </p:cNvPr>
          <p:cNvSpPr txBox="1"/>
          <p:nvPr/>
        </p:nvSpPr>
        <p:spPr>
          <a:xfrm>
            <a:off x="5993359" y="2222348"/>
            <a:ext cx="322525" cy="253916"/>
          </a:xfrm>
          <a:prstGeom prst="rect">
            <a:avLst/>
          </a:prstGeom>
          <a:noFill/>
        </p:spPr>
        <p:txBody>
          <a:bodyPr wrap="none" rtlCol="0">
            <a:spAutoFit/>
          </a:bodyPr>
          <a:lstStyle/>
          <a:p>
            <a:pPr algn="ctr"/>
            <a:r>
              <a:rPr lang="fr-FR" sz="1050" b="1" dirty="0">
                <a:solidFill>
                  <a:schemeClr val="bg1"/>
                </a:solidFill>
                <a:latin typeface="Calibri" panose="020F0502020204030204" pitchFamily="34" charset="0"/>
                <a:cs typeface="Calibri" panose="020F0502020204030204" pitchFamily="34" charset="0"/>
              </a:rPr>
              <a:t>01</a:t>
            </a:r>
          </a:p>
        </p:txBody>
      </p:sp>
      <p:pic>
        <p:nvPicPr>
          <p:cNvPr id="180" name="Graphic 98" descr="Handshake outline">
            <a:extLst>
              <a:ext uri="{FF2B5EF4-FFF2-40B4-BE49-F238E27FC236}">
                <a16:creationId xmlns:a16="http://schemas.microsoft.com/office/drawing/2014/main" id="{0A534606-3DBA-1315-6BE0-6876ED5289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7987" y="3431951"/>
            <a:ext cx="435173" cy="435173"/>
          </a:xfrm>
          <a:prstGeom prst="rect">
            <a:avLst/>
          </a:prstGeom>
        </p:spPr>
      </p:pic>
      <p:sp>
        <p:nvSpPr>
          <p:cNvPr id="183" name="Freeform: Shape 108">
            <a:extLst>
              <a:ext uri="{FF2B5EF4-FFF2-40B4-BE49-F238E27FC236}">
                <a16:creationId xmlns:a16="http://schemas.microsoft.com/office/drawing/2014/main" id="{FF9B27B8-0011-D5AB-B5A6-738ACD6C5C60}"/>
              </a:ext>
            </a:extLst>
          </p:cNvPr>
          <p:cNvSpPr/>
          <p:nvPr/>
        </p:nvSpPr>
        <p:spPr>
          <a:xfrm>
            <a:off x="4684139" y="3552264"/>
            <a:ext cx="3263761" cy="1369314"/>
          </a:xfrm>
          <a:custGeom>
            <a:avLst/>
            <a:gdLst>
              <a:gd name="connsiteX0" fmla="*/ 1646996 w 3263761"/>
              <a:gd name="connsiteY0" fmla="*/ 569387 h 1369314"/>
              <a:gd name="connsiteX1" fmla="*/ 2205002 w 3263761"/>
              <a:gd name="connsiteY1" fmla="*/ 704803 h 1369314"/>
              <a:gd name="connsiteX2" fmla="*/ 2280006 w 3263761"/>
              <a:gd name="connsiteY2" fmla="*/ 912056 h 1369314"/>
              <a:gd name="connsiteX3" fmla="*/ 2245103 w 3263761"/>
              <a:gd name="connsiteY3" fmla="*/ 945926 h 1369314"/>
              <a:gd name="connsiteX4" fmla="*/ 1646996 w 3263761"/>
              <a:gd name="connsiteY4" fmla="*/ 911031 h 1369314"/>
              <a:gd name="connsiteX5" fmla="*/ 1048889 w 3263761"/>
              <a:gd name="connsiteY5" fmla="*/ 945926 h 1369314"/>
              <a:gd name="connsiteX6" fmla="*/ 1013986 w 3263761"/>
              <a:gd name="connsiteY6" fmla="*/ 912056 h 1369314"/>
              <a:gd name="connsiteX7" fmla="*/ 1088842 w 3263761"/>
              <a:gd name="connsiteY7" fmla="*/ 704803 h 1369314"/>
              <a:gd name="connsiteX8" fmla="*/ 1646996 w 3263761"/>
              <a:gd name="connsiteY8" fmla="*/ 569387 h 1369314"/>
              <a:gd name="connsiteX9" fmla="*/ 2614188 w 3263761"/>
              <a:gd name="connsiteY9" fmla="*/ 8196 h 1369314"/>
              <a:gd name="connsiteX10" fmla="*/ 3211256 w 3263761"/>
              <a:gd name="connsiteY10" fmla="*/ 920251 h 1369314"/>
              <a:gd name="connsiteX11" fmla="*/ 3263536 w 3263761"/>
              <a:gd name="connsiteY11" fmla="*/ 1332709 h 1369314"/>
              <a:gd name="connsiteX12" fmla="*/ 3190759 w 3263761"/>
              <a:gd name="connsiteY12" fmla="*/ 1353198 h 1369314"/>
              <a:gd name="connsiteX13" fmla="*/ 2864451 w 3263761"/>
              <a:gd name="connsiteY13" fmla="*/ 934657 h 1369314"/>
              <a:gd name="connsiteX14" fmla="*/ 2481853 w 3263761"/>
              <a:gd name="connsiteY14" fmla="*/ 682265 h 1369314"/>
              <a:gd name="connsiteX15" fmla="*/ 2614188 w 3263761"/>
              <a:gd name="connsiteY15" fmla="*/ 8196 h 1369314"/>
              <a:gd name="connsiteX16" fmla="*/ 666065 w 3263761"/>
              <a:gd name="connsiteY16" fmla="*/ 0 h 1369314"/>
              <a:gd name="connsiteX17" fmla="*/ 797361 w 3263761"/>
              <a:gd name="connsiteY17" fmla="*/ 679192 h 1369314"/>
              <a:gd name="connsiteX18" fmla="*/ 398276 w 3263761"/>
              <a:gd name="connsiteY18" fmla="*/ 935682 h 1369314"/>
              <a:gd name="connsiteX19" fmla="*/ 71968 w 3263761"/>
              <a:gd name="connsiteY19" fmla="*/ 1354222 h 1369314"/>
              <a:gd name="connsiteX20" fmla="*/ 231 w 3263761"/>
              <a:gd name="connsiteY20" fmla="*/ 1333734 h 1369314"/>
              <a:gd name="connsiteX21" fmla="*/ 52512 w 3263761"/>
              <a:gd name="connsiteY21" fmla="*/ 921276 h 1369314"/>
              <a:gd name="connsiteX22" fmla="*/ 666065 w 3263761"/>
              <a:gd name="connsiteY22" fmla="*/ 0 h 136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63761" h="1369314">
                <a:moveTo>
                  <a:pt x="1646996" y="569387"/>
                </a:moveTo>
                <a:cubicBezTo>
                  <a:pt x="1837850" y="569387"/>
                  <a:pt x="2025584" y="614525"/>
                  <a:pt x="2205002" y="704803"/>
                </a:cubicBezTo>
                <a:cubicBezTo>
                  <a:pt x="2224607" y="772542"/>
                  <a:pt x="2249113" y="842267"/>
                  <a:pt x="2280006" y="912056"/>
                </a:cubicBezTo>
                <a:cubicBezTo>
                  <a:pt x="2288175" y="930559"/>
                  <a:pt x="2268718" y="948999"/>
                  <a:pt x="2245103" y="945926"/>
                </a:cubicBezTo>
                <a:cubicBezTo>
                  <a:pt x="2151681" y="933633"/>
                  <a:pt x="1938252" y="911031"/>
                  <a:pt x="1646996" y="911031"/>
                </a:cubicBezTo>
                <a:cubicBezTo>
                  <a:pt x="1355592" y="911031"/>
                  <a:pt x="1143202" y="933633"/>
                  <a:pt x="1048889" y="945926"/>
                </a:cubicBezTo>
                <a:cubicBezTo>
                  <a:pt x="1025274" y="948999"/>
                  <a:pt x="1005668" y="930559"/>
                  <a:pt x="1013986" y="912056"/>
                </a:cubicBezTo>
                <a:cubicBezTo>
                  <a:pt x="1044730" y="843356"/>
                  <a:pt x="1069385" y="772542"/>
                  <a:pt x="1088842" y="704803"/>
                </a:cubicBezTo>
                <a:cubicBezTo>
                  <a:pt x="1267368" y="614525"/>
                  <a:pt x="1455103" y="569387"/>
                  <a:pt x="1646996" y="569387"/>
                </a:cubicBezTo>
                <a:close/>
                <a:moveTo>
                  <a:pt x="2614188" y="8196"/>
                </a:moveTo>
                <a:cubicBezTo>
                  <a:pt x="2940347" y="198034"/>
                  <a:pt x="3162985" y="535517"/>
                  <a:pt x="3211256" y="920251"/>
                </a:cubicBezTo>
                <a:lnTo>
                  <a:pt x="3263536" y="1332709"/>
                </a:lnTo>
                <a:cubicBezTo>
                  <a:pt x="3267695" y="1366579"/>
                  <a:pt x="3213335" y="1381945"/>
                  <a:pt x="3190759" y="1353198"/>
                </a:cubicBezTo>
                <a:lnTo>
                  <a:pt x="2864451" y="934657"/>
                </a:lnTo>
                <a:cubicBezTo>
                  <a:pt x="2767020" y="808461"/>
                  <a:pt x="2631565" y="721257"/>
                  <a:pt x="2481853" y="682265"/>
                </a:cubicBezTo>
                <a:cubicBezTo>
                  <a:pt x="2547501" y="465792"/>
                  <a:pt x="2591612" y="240099"/>
                  <a:pt x="2614188" y="8196"/>
                </a:cubicBezTo>
                <a:close/>
                <a:moveTo>
                  <a:pt x="666065" y="0"/>
                </a:moveTo>
                <a:cubicBezTo>
                  <a:pt x="688641" y="233888"/>
                  <a:pt x="732753" y="460670"/>
                  <a:pt x="797361" y="679192"/>
                </a:cubicBezTo>
                <a:cubicBezTo>
                  <a:pt x="641410" y="716135"/>
                  <a:pt x="499867" y="805388"/>
                  <a:pt x="398276" y="935682"/>
                </a:cubicBezTo>
                <a:lnTo>
                  <a:pt x="71968" y="1354222"/>
                </a:lnTo>
                <a:cubicBezTo>
                  <a:pt x="49393" y="1382970"/>
                  <a:pt x="-3928" y="1367603"/>
                  <a:pt x="231" y="1333734"/>
                </a:cubicBezTo>
                <a:lnTo>
                  <a:pt x="52512" y="921276"/>
                </a:lnTo>
                <a:cubicBezTo>
                  <a:pt x="101673" y="530395"/>
                  <a:pt x="330549" y="188750"/>
                  <a:pt x="666065" y="0"/>
                </a:cubicBezTo>
                <a:close/>
              </a:path>
            </a:pathLst>
          </a:custGeom>
          <a:solidFill>
            <a:srgbClr val="063951"/>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90" name="Group 72">
            <a:extLst>
              <a:ext uri="{FF2B5EF4-FFF2-40B4-BE49-F238E27FC236}">
                <a16:creationId xmlns:a16="http://schemas.microsoft.com/office/drawing/2014/main" id="{35AAF362-96F9-AA38-688F-82437E7BBE26}"/>
              </a:ext>
            </a:extLst>
          </p:cNvPr>
          <p:cNvGrpSpPr/>
          <p:nvPr/>
        </p:nvGrpSpPr>
        <p:grpSpPr>
          <a:xfrm>
            <a:off x="401832" y="5630025"/>
            <a:ext cx="6686958" cy="926865"/>
            <a:chOff x="8921977" y="1005097"/>
            <a:chExt cx="2926080" cy="3187054"/>
          </a:xfrm>
        </p:grpSpPr>
        <p:sp>
          <p:nvSpPr>
            <p:cNvPr id="191" name="TextBox 73">
              <a:extLst>
                <a:ext uri="{FF2B5EF4-FFF2-40B4-BE49-F238E27FC236}">
                  <a16:creationId xmlns:a16="http://schemas.microsoft.com/office/drawing/2014/main" id="{3DA3E510-BE7A-3282-938B-3C05E27908BD}"/>
                </a:ext>
              </a:extLst>
            </p:cNvPr>
            <p:cNvSpPr txBox="1"/>
            <p:nvPr/>
          </p:nvSpPr>
          <p:spPr>
            <a:xfrm>
              <a:off x="8921977" y="1005097"/>
              <a:ext cx="2926080" cy="923294"/>
            </a:xfrm>
            <a:prstGeom prst="rect">
              <a:avLst/>
            </a:prstGeom>
            <a:noFill/>
          </p:spPr>
          <p:txBody>
            <a:bodyPr wrap="square" lIns="0" rIns="0" rtlCol="0" anchor="b">
              <a:spAutoFit/>
            </a:bodyPr>
            <a:lstStyle/>
            <a:p>
              <a:r>
                <a:rPr lang="en-US" sz="1600" b="1" noProof="1">
                  <a:solidFill>
                    <a:srgbClr val="FFC000"/>
                  </a:solidFill>
                  <a:latin typeface="Calibri" panose="020F0502020204030204" pitchFamily="34" charset="0"/>
                  <a:cs typeface="Calibri" panose="020F0502020204030204" pitchFamily="34" charset="0"/>
                </a:rPr>
                <a:t>TIME TO MARKET</a:t>
              </a:r>
            </a:p>
          </p:txBody>
        </p:sp>
        <p:sp>
          <p:nvSpPr>
            <p:cNvPr id="192" name="TextBox 74">
              <a:extLst>
                <a:ext uri="{FF2B5EF4-FFF2-40B4-BE49-F238E27FC236}">
                  <a16:creationId xmlns:a16="http://schemas.microsoft.com/office/drawing/2014/main" id="{9ABFE4F7-28A2-8688-BAE7-8A6C55E7EEAC}"/>
                </a:ext>
              </a:extLst>
            </p:cNvPr>
            <p:cNvSpPr txBox="1"/>
            <p:nvPr/>
          </p:nvSpPr>
          <p:spPr>
            <a:xfrm>
              <a:off x="8921977" y="1925882"/>
              <a:ext cx="2926080" cy="2266269"/>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accelerates time to market by offering rapid prototyping through AutoML and visual data preparation tools, enabling quick development and iteration of models. Its collaborative features enhance team productivity, reducing delays and streamlining the path from development to deployment.</a:t>
              </a:r>
            </a:p>
          </p:txBody>
        </p:sp>
      </p:grpSp>
      <p:grpSp>
        <p:nvGrpSpPr>
          <p:cNvPr id="193" name="Group 63">
            <a:extLst>
              <a:ext uri="{FF2B5EF4-FFF2-40B4-BE49-F238E27FC236}">
                <a16:creationId xmlns:a16="http://schemas.microsoft.com/office/drawing/2014/main" id="{C55A6696-22FE-B2DA-FD33-FC58B208082C}"/>
              </a:ext>
            </a:extLst>
          </p:cNvPr>
          <p:cNvGrpSpPr/>
          <p:nvPr/>
        </p:nvGrpSpPr>
        <p:grpSpPr>
          <a:xfrm>
            <a:off x="8415132" y="4933344"/>
            <a:ext cx="3440942" cy="1537003"/>
            <a:chOff x="8921977" y="4083645"/>
            <a:chExt cx="2926080" cy="2049336"/>
          </a:xfrm>
        </p:grpSpPr>
        <p:sp>
          <p:nvSpPr>
            <p:cNvPr id="194" name="TextBox 64">
              <a:extLst>
                <a:ext uri="{FF2B5EF4-FFF2-40B4-BE49-F238E27FC236}">
                  <a16:creationId xmlns:a16="http://schemas.microsoft.com/office/drawing/2014/main" id="{0D43E05E-1E30-D73C-4112-41FBAE328151}"/>
                </a:ext>
              </a:extLst>
            </p:cNvPr>
            <p:cNvSpPr txBox="1"/>
            <p:nvPr/>
          </p:nvSpPr>
          <p:spPr>
            <a:xfrm>
              <a:off x="8921977" y="4083645"/>
              <a:ext cx="2926080" cy="451405"/>
            </a:xfrm>
            <a:prstGeom prst="rect">
              <a:avLst/>
            </a:prstGeom>
            <a:noFill/>
          </p:spPr>
          <p:txBody>
            <a:bodyPr wrap="square" lIns="0" rIns="0" rtlCol="0" anchor="b">
              <a:spAutoFit/>
            </a:bodyPr>
            <a:lstStyle/>
            <a:p>
              <a:r>
                <a:rPr lang="en-US" sz="1600" b="1" noProof="1">
                  <a:solidFill>
                    <a:srgbClr val="4CC1EF">
                      <a:lumMod val="75000"/>
                    </a:srgbClr>
                  </a:solidFill>
                  <a:latin typeface="Calibri" panose="020F0502020204030204" pitchFamily="34" charset="0"/>
                  <a:cs typeface="Calibri" panose="020F0502020204030204" pitchFamily="34" charset="0"/>
                </a:rPr>
                <a:t>SUPPORT</a:t>
              </a:r>
            </a:p>
          </p:txBody>
        </p:sp>
        <p:sp>
          <p:nvSpPr>
            <p:cNvPr id="195" name="TextBox 65">
              <a:extLst>
                <a:ext uri="{FF2B5EF4-FFF2-40B4-BE49-F238E27FC236}">
                  <a16:creationId xmlns:a16="http://schemas.microsoft.com/office/drawing/2014/main" id="{3641BAD0-47F7-E6F1-8037-B9EEC3CC6B5B}"/>
                </a:ext>
              </a:extLst>
            </p:cNvPr>
            <p:cNvSpPr txBox="1"/>
            <p:nvPr/>
          </p:nvSpPr>
          <p:spPr>
            <a:xfrm>
              <a:off x="8921977" y="4532543"/>
              <a:ext cx="2926080" cy="1600438"/>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supports its clients with implementation and customer success managers, comprehensive training through Dataiku Academy, and a dedicated support portal. They also offer live chat, email support, and professional services for AI strategy and infrastructure optimization​</a:t>
              </a:r>
            </a:p>
          </p:txBody>
        </p:sp>
      </p:grpSp>
      <p:pic>
        <p:nvPicPr>
          <p:cNvPr id="197" name="Graphique 196">
            <a:extLst>
              <a:ext uri="{FF2B5EF4-FFF2-40B4-BE49-F238E27FC236}">
                <a16:creationId xmlns:a16="http://schemas.microsoft.com/office/drawing/2014/main" id="{B5BAB406-390D-3F9B-D5E3-8CD0833068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3801" y="1640227"/>
            <a:ext cx="394463" cy="394463"/>
          </a:xfrm>
          <a:prstGeom prst="rect">
            <a:avLst/>
          </a:prstGeom>
        </p:spPr>
      </p:pic>
      <p:pic>
        <p:nvPicPr>
          <p:cNvPr id="199" name="Graphique 198">
            <a:extLst>
              <a:ext uri="{FF2B5EF4-FFF2-40B4-BE49-F238E27FC236}">
                <a16:creationId xmlns:a16="http://schemas.microsoft.com/office/drawing/2014/main" id="{5DE40A62-C976-2C71-E448-E254E5E431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5478" y="2567961"/>
            <a:ext cx="468000" cy="468000"/>
          </a:xfrm>
          <a:prstGeom prst="rect">
            <a:avLst/>
          </a:prstGeom>
        </p:spPr>
      </p:pic>
      <p:pic>
        <p:nvPicPr>
          <p:cNvPr id="201" name="Graphique 200">
            <a:extLst>
              <a:ext uri="{FF2B5EF4-FFF2-40B4-BE49-F238E27FC236}">
                <a16:creationId xmlns:a16="http://schemas.microsoft.com/office/drawing/2014/main" id="{A0DC6B24-D30E-B40D-25C6-423AA1B207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45003" y="1598644"/>
            <a:ext cx="458311" cy="458311"/>
          </a:xfrm>
          <a:prstGeom prst="rect">
            <a:avLst/>
          </a:prstGeom>
        </p:spPr>
      </p:pic>
      <p:pic>
        <p:nvPicPr>
          <p:cNvPr id="205" name="Graphique 204">
            <a:extLst>
              <a:ext uri="{FF2B5EF4-FFF2-40B4-BE49-F238E27FC236}">
                <a16:creationId xmlns:a16="http://schemas.microsoft.com/office/drawing/2014/main" id="{9EACA81E-F82A-EA74-68F3-4739BF1C8C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95335" y="3435995"/>
            <a:ext cx="397257" cy="397257"/>
          </a:xfrm>
          <a:prstGeom prst="rect">
            <a:avLst/>
          </a:prstGeom>
        </p:spPr>
      </p:pic>
      <p:pic>
        <p:nvPicPr>
          <p:cNvPr id="207" name="Graphique 206">
            <a:extLst>
              <a:ext uri="{FF2B5EF4-FFF2-40B4-BE49-F238E27FC236}">
                <a16:creationId xmlns:a16="http://schemas.microsoft.com/office/drawing/2014/main" id="{00FA8BA9-3998-0016-EF0F-3478CE3D1E8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54835" y="2604876"/>
            <a:ext cx="400111" cy="400111"/>
          </a:xfrm>
          <a:prstGeom prst="rect">
            <a:avLst/>
          </a:prstGeom>
        </p:spPr>
      </p:pic>
      <p:grpSp>
        <p:nvGrpSpPr>
          <p:cNvPr id="2" name="Groupe 1">
            <a:extLst>
              <a:ext uri="{FF2B5EF4-FFF2-40B4-BE49-F238E27FC236}">
                <a16:creationId xmlns:a16="http://schemas.microsoft.com/office/drawing/2014/main" id="{EBF175EB-3B7A-8194-1C77-0B10483A4854}"/>
              </a:ext>
            </a:extLst>
          </p:cNvPr>
          <p:cNvGrpSpPr/>
          <p:nvPr/>
        </p:nvGrpSpPr>
        <p:grpSpPr>
          <a:xfrm>
            <a:off x="0" y="59216"/>
            <a:ext cx="10694241" cy="584775"/>
            <a:chOff x="0" y="59216"/>
            <a:chExt cx="10694241" cy="584775"/>
          </a:xfrm>
        </p:grpSpPr>
        <p:sp>
          <p:nvSpPr>
            <p:cNvPr id="3" name="ZoneTexte 2">
              <a:extLst>
                <a:ext uri="{FF2B5EF4-FFF2-40B4-BE49-F238E27FC236}">
                  <a16:creationId xmlns:a16="http://schemas.microsoft.com/office/drawing/2014/main" id="{32E671CA-FC2A-D7F9-1743-282AE373F598}"/>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WHY USE DATAIKU</a:t>
              </a:r>
            </a:p>
          </p:txBody>
        </p:sp>
        <p:cxnSp>
          <p:nvCxnSpPr>
            <p:cNvPr id="4" name="Connecteur droit 3">
              <a:extLst>
                <a:ext uri="{FF2B5EF4-FFF2-40B4-BE49-F238E27FC236}">
                  <a16:creationId xmlns:a16="http://schemas.microsoft.com/office/drawing/2014/main" id="{E64E1336-A903-4824-1553-E3548AC71AD4}"/>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6" name="Espace réservé du numéro de diapositive 5">
            <a:extLst>
              <a:ext uri="{FF2B5EF4-FFF2-40B4-BE49-F238E27FC236}">
                <a16:creationId xmlns:a16="http://schemas.microsoft.com/office/drawing/2014/main" id="{5085D998-C4CD-277B-B593-7A79B4E3B11C}"/>
              </a:ext>
            </a:extLst>
          </p:cNvPr>
          <p:cNvSpPr>
            <a:spLocks noGrp="1"/>
          </p:cNvSpPr>
          <p:nvPr>
            <p:ph type="sldNum" sz="quarter" idx="12"/>
          </p:nvPr>
        </p:nvSpPr>
        <p:spPr/>
        <p:txBody>
          <a:bodyPr/>
          <a:lstStyle/>
          <a:p>
            <a:fld id="{4D9930D5-A06B-E842-B322-FA5D772CE03B}" type="slidenum">
              <a:rPr lang="fr-FR" smtClean="0"/>
              <a:t>11</a:t>
            </a:fld>
            <a:endParaRPr lang="fr-FR"/>
          </a:p>
        </p:txBody>
      </p:sp>
    </p:spTree>
    <p:extLst>
      <p:ext uri="{BB962C8B-B14F-4D97-AF65-F5344CB8AC3E}">
        <p14:creationId xmlns:p14="http://schemas.microsoft.com/office/powerpoint/2010/main" val="283725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e 44">
            <a:extLst>
              <a:ext uri="{FF2B5EF4-FFF2-40B4-BE49-F238E27FC236}">
                <a16:creationId xmlns:a16="http://schemas.microsoft.com/office/drawing/2014/main" id="{0C7A421B-5896-AA38-265C-A1EB156A3AE3}"/>
              </a:ext>
            </a:extLst>
          </p:cNvPr>
          <p:cNvGrpSpPr/>
          <p:nvPr/>
        </p:nvGrpSpPr>
        <p:grpSpPr>
          <a:xfrm>
            <a:off x="656877" y="1469974"/>
            <a:ext cx="3078772" cy="1415199"/>
            <a:chOff x="785969" y="1031550"/>
            <a:chExt cx="3213460" cy="1151070"/>
          </a:xfrm>
        </p:grpSpPr>
        <p:sp>
          <p:nvSpPr>
            <p:cNvPr id="10" name="TextBox 77">
              <a:extLst>
                <a:ext uri="{FF2B5EF4-FFF2-40B4-BE49-F238E27FC236}">
                  <a16:creationId xmlns:a16="http://schemas.microsoft.com/office/drawing/2014/main" id="{16887CFF-DB76-E7DF-648F-ABC0AAF5F01A}"/>
                </a:ext>
              </a:extLst>
            </p:cNvPr>
            <p:cNvSpPr txBox="1"/>
            <p:nvPr/>
          </p:nvSpPr>
          <p:spPr>
            <a:xfrm>
              <a:off x="785969" y="1206317"/>
              <a:ext cx="3213460" cy="976303"/>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a:rPr>
                <a:t>The credit delinquency of borrowers leads to financial losses and heightened operational expenses, as their failure to repay loans punctually adversely affects the enterprise's profitability and reputation in the financial market.</a:t>
              </a:r>
            </a:p>
          </p:txBody>
        </p:sp>
        <p:sp>
          <p:nvSpPr>
            <p:cNvPr id="12" name="ZoneTexte 11">
              <a:extLst>
                <a:ext uri="{FF2B5EF4-FFF2-40B4-BE49-F238E27FC236}">
                  <a16:creationId xmlns:a16="http://schemas.microsoft.com/office/drawing/2014/main" id="{21F3216C-09FE-05D7-5580-AD1555687E86}"/>
                </a:ext>
              </a:extLst>
            </p:cNvPr>
            <p:cNvSpPr txBox="1"/>
            <p:nvPr/>
          </p:nvSpPr>
          <p:spPr>
            <a:xfrm>
              <a:off x="1733568" y="1031550"/>
              <a:ext cx="1349167" cy="250334"/>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PROBLEM</a:t>
              </a:r>
            </a:p>
          </p:txBody>
        </p:sp>
      </p:grpSp>
      <p:cxnSp>
        <p:nvCxnSpPr>
          <p:cNvPr id="14" name="Connecteur droit 13">
            <a:extLst>
              <a:ext uri="{FF2B5EF4-FFF2-40B4-BE49-F238E27FC236}">
                <a16:creationId xmlns:a16="http://schemas.microsoft.com/office/drawing/2014/main" id="{E97DEF4D-2ECA-15E0-DFE9-0E2EDC5E9E96}"/>
              </a:ext>
            </a:extLst>
          </p:cNvPr>
          <p:cNvCxnSpPr>
            <a:cxnSpLocks/>
          </p:cNvCxnSpPr>
          <p:nvPr/>
        </p:nvCxnSpPr>
        <p:spPr>
          <a:xfrm>
            <a:off x="1146141" y="3432882"/>
            <a:ext cx="2263798"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49" name="Groupe 48">
            <a:extLst>
              <a:ext uri="{FF2B5EF4-FFF2-40B4-BE49-F238E27FC236}">
                <a16:creationId xmlns:a16="http://schemas.microsoft.com/office/drawing/2014/main" id="{BAFCDC3B-2217-0A99-FB13-687581BA611C}"/>
              </a:ext>
            </a:extLst>
          </p:cNvPr>
          <p:cNvGrpSpPr/>
          <p:nvPr/>
        </p:nvGrpSpPr>
        <p:grpSpPr>
          <a:xfrm>
            <a:off x="8441546" y="1469975"/>
            <a:ext cx="3364641" cy="1601938"/>
            <a:chOff x="801422" y="1031550"/>
            <a:chExt cx="3213460" cy="1601938"/>
          </a:xfrm>
        </p:grpSpPr>
        <p:sp>
          <p:nvSpPr>
            <p:cNvPr id="50" name="TextBox 77">
              <a:extLst>
                <a:ext uri="{FF2B5EF4-FFF2-40B4-BE49-F238E27FC236}">
                  <a16:creationId xmlns:a16="http://schemas.microsoft.com/office/drawing/2014/main" id="{5C1404C1-D1DE-B999-F1A3-79992ED921EE}"/>
                </a:ext>
              </a:extLst>
            </p:cNvPr>
            <p:cNvSpPr txBox="1"/>
            <p:nvPr/>
          </p:nvSpPr>
          <p:spPr>
            <a:xfrm>
              <a:off x="801422" y="1248493"/>
              <a:ext cx="3213460" cy="1384995"/>
            </a:xfrm>
            <a:prstGeom prst="rect">
              <a:avLst/>
            </a:prstGeom>
            <a:noFill/>
          </p:spPr>
          <p:txBody>
            <a:bodyPr wrap="square" lIns="0" rIns="0" rtlCol="0" anchor="t">
              <a:spAutoFit/>
            </a:bodyPr>
            <a:lstStyle>
              <a:defPPr>
                <a:defRPr lang="fr-FR"/>
              </a:defPPr>
              <a:lvl1pPr marL="171450" indent="-171450" algn="just">
                <a:spcBef>
                  <a:spcPts val="600"/>
                </a:spcBef>
                <a:buFont typeface="Wingdings" pitchFamily="2" charset="2"/>
                <a:buChar char="Ø"/>
                <a:defRPr sz="1200">
                  <a:solidFill>
                    <a:schemeClr val="bg1">
                      <a:lumMod val="50000"/>
                    </a:schemeClr>
                  </a:solidFill>
                  <a:latin typeface="Calibri" panose="020F0502020204030204"/>
                </a:defRPr>
              </a:lvl1pPr>
            </a:lstStyle>
            <a:p>
              <a:r>
                <a:rPr lang="en-US" b="1" noProof="1">
                  <a:solidFill>
                    <a:schemeClr val="tx1">
                      <a:lumMod val="50000"/>
                      <a:lumOff val="50000"/>
                    </a:schemeClr>
                  </a:solidFill>
                </a:rPr>
                <a:t>Financial Impact</a:t>
              </a:r>
              <a:r>
                <a:rPr lang="en-US" noProof="1">
                  <a:solidFill>
                    <a:schemeClr val="tx1">
                      <a:lumMod val="50000"/>
                      <a:lumOff val="50000"/>
                    </a:schemeClr>
                  </a:solidFill>
                </a:rPr>
                <a:t>: Increases costs and delays cash flow due to unpaid amounts and collections efforts.</a:t>
              </a:r>
            </a:p>
            <a:p>
              <a:r>
                <a:rPr lang="en-US" b="1" noProof="1">
                  <a:solidFill>
                    <a:schemeClr val="tx1">
                      <a:lumMod val="50000"/>
                      <a:lumOff val="50000"/>
                    </a:schemeClr>
                  </a:solidFill>
                </a:rPr>
                <a:t>Operational Burden</a:t>
              </a:r>
              <a:r>
                <a:rPr lang="en-US" noProof="1">
                  <a:solidFill>
                    <a:schemeClr val="tx1">
                      <a:lumMod val="50000"/>
                      <a:lumOff val="50000"/>
                    </a:schemeClr>
                  </a:solidFill>
                </a:rPr>
                <a:t>: Requires significant time and effort for managing delinquent accounts.</a:t>
              </a:r>
            </a:p>
            <a:p>
              <a:r>
                <a:rPr lang="en-US" b="1" noProof="1">
                  <a:solidFill>
                    <a:schemeClr val="tx1">
                      <a:lumMod val="50000"/>
                      <a:lumOff val="50000"/>
                    </a:schemeClr>
                  </a:solidFill>
                </a:rPr>
                <a:t>Reputation Risk</a:t>
              </a:r>
              <a:r>
                <a:rPr lang="en-US" noProof="1">
                  <a:solidFill>
                    <a:schemeClr val="tx1">
                      <a:lumMod val="50000"/>
                      <a:lumOff val="50000"/>
                    </a:schemeClr>
                  </a:solidFill>
                </a:rPr>
                <a:t>: Signals financial instability and poor risk management, affecting trust.</a:t>
              </a:r>
            </a:p>
          </p:txBody>
        </p:sp>
        <p:sp>
          <p:nvSpPr>
            <p:cNvPr id="51" name="ZoneTexte 50">
              <a:extLst>
                <a:ext uri="{FF2B5EF4-FFF2-40B4-BE49-F238E27FC236}">
                  <a16:creationId xmlns:a16="http://schemas.microsoft.com/office/drawing/2014/main" id="{055336B5-FA8E-585A-2720-555D170E95D6}"/>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WHY</a:t>
              </a:r>
            </a:p>
          </p:txBody>
        </p:sp>
      </p:grpSp>
      <p:grpSp>
        <p:nvGrpSpPr>
          <p:cNvPr id="52" name="Groupe 51">
            <a:extLst>
              <a:ext uri="{FF2B5EF4-FFF2-40B4-BE49-F238E27FC236}">
                <a16:creationId xmlns:a16="http://schemas.microsoft.com/office/drawing/2014/main" id="{63D8FE7E-93E1-997E-9873-AB9B85D467AC}"/>
              </a:ext>
            </a:extLst>
          </p:cNvPr>
          <p:cNvGrpSpPr/>
          <p:nvPr/>
        </p:nvGrpSpPr>
        <p:grpSpPr>
          <a:xfrm>
            <a:off x="671680" y="4379903"/>
            <a:ext cx="3297261" cy="1278772"/>
            <a:chOff x="801420" y="1031550"/>
            <a:chExt cx="3213460" cy="1278772"/>
          </a:xfrm>
        </p:grpSpPr>
        <p:sp>
          <p:nvSpPr>
            <p:cNvPr id="53" name="TextBox 77">
              <a:extLst>
                <a:ext uri="{FF2B5EF4-FFF2-40B4-BE49-F238E27FC236}">
                  <a16:creationId xmlns:a16="http://schemas.microsoft.com/office/drawing/2014/main" id="{1F345F48-7317-46F7-C261-F542BFF9BED5}"/>
                </a:ext>
              </a:extLst>
            </p:cNvPr>
            <p:cNvSpPr txBox="1"/>
            <p:nvPr/>
          </p:nvSpPr>
          <p:spPr>
            <a:xfrm>
              <a:off x="801420" y="1248493"/>
              <a:ext cx="3213460" cy="1061829"/>
            </a:xfrm>
            <a:prstGeom prst="rect">
              <a:avLst/>
            </a:prstGeom>
            <a:noFill/>
          </p:spPr>
          <p:txBody>
            <a:bodyPr wrap="square" lIns="0" rIns="0" rtlCol="0" anchor="t">
              <a:spAutoFit/>
            </a:bodyPr>
            <a:lstStyle/>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Credit Risk Management Team</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IT Department</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Legal Department</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Customer Service Representatives</a:t>
              </a:r>
            </a:p>
          </p:txBody>
        </p:sp>
        <p:sp>
          <p:nvSpPr>
            <p:cNvPr id="54" name="ZoneTexte 53">
              <a:extLst>
                <a:ext uri="{FF2B5EF4-FFF2-40B4-BE49-F238E27FC236}">
                  <a16:creationId xmlns:a16="http://schemas.microsoft.com/office/drawing/2014/main" id="{F24EB7D1-F708-9938-390F-1CE7802E50A4}"/>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STAKEHOLDERS</a:t>
              </a:r>
            </a:p>
          </p:txBody>
        </p:sp>
      </p:grpSp>
      <p:grpSp>
        <p:nvGrpSpPr>
          <p:cNvPr id="60" name="Groupe 59">
            <a:extLst>
              <a:ext uri="{FF2B5EF4-FFF2-40B4-BE49-F238E27FC236}">
                <a16:creationId xmlns:a16="http://schemas.microsoft.com/office/drawing/2014/main" id="{96A43131-C906-DED6-D5B4-DDCFCC9466C1}"/>
              </a:ext>
            </a:extLst>
          </p:cNvPr>
          <p:cNvGrpSpPr/>
          <p:nvPr/>
        </p:nvGrpSpPr>
        <p:grpSpPr>
          <a:xfrm>
            <a:off x="8364841" y="4366637"/>
            <a:ext cx="3364641" cy="2138424"/>
            <a:chOff x="801421" y="1031550"/>
            <a:chExt cx="3213460" cy="2138424"/>
          </a:xfrm>
        </p:grpSpPr>
        <p:sp>
          <p:nvSpPr>
            <p:cNvPr id="61" name="TextBox 77">
              <a:extLst>
                <a:ext uri="{FF2B5EF4-FFF2-40B4-BE49-F238E27FC236}">
                  <a16:creationId xmlns:a16="http://schemas.microsoft.com/office/drawing/2014/main" id="{489C2E0B-7DDC-F7CE-1C52-309F82AB6509}"/>
                </a:ext>
              </a:extLst>
            </p:cNvPr>
            <p:cNvSpPr txBox="1"/>
            <p:nvPr/>
          </p:nvSpPr>
          <p:spPr>
            <a:xfrm>
              <a:off x="801421" y="1261759"/>
              <a:ext cx="3213460" cy="1908215"/>
            </a:xfrm>
            <a:prstGeom prst="rect">
              <a:avLst/>
            </a:prstGeom>
            <a:noFill/>
          </p:spPr>
          <p:txBody>
            <a:bodyPr wrap="square" lIns="0" rIns="0" rtlCol="0" anchor="t">
              <a:spAutoFit/>
            </a:bodyPr>
            <a:lstStyle/>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Accurate Data &amp; Early Detection</a:t>
              </a:r>
              <a:r>
                <a:rPr lang="en-US" sz="1200" noProof="1">
                  <a:solidFill>
                    <a:schemeClr val="tx1">
                      <a:lumMod val="50000"/>
                      <a:lumOff val="50000"/>
                    </a:schemeClr>
                  </a:solidFill>
                  <a:latin typeface="Calibri" panose="020F0502020204030204"/>
                </a:rPr>
                <a:t>: Obtain precise borrower information and identify delinquency signs promptly.</a:t>
              </a:r>
            </a:p>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Cost-Effective &amp; User-Friendly</a:t>
              </a:r>
              <a:r>
                <a:rPr lang="en-US" sz="1200" noProof="1">
                  <a:solidFill>
                    <a:schemeClr val="tx1">
                      <a:lumMod val="50000"/>
                      <a:lumOff val="50000"/>
                    </a:schemeClr>
                  </a:solidFill>
                  <a:latin typeface="Calibri" panose="020F0502020204030204"/>
                </a:rPr>
                <a:t>: Implement valuable, simple, and easy-to-use solutions.</a:t>
              </a:r>
            </a:p>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Compliance &amp; Scalability</a:t>
              </a:r>
              <a:r>
                <a:rPr lang="en-US" sz="1200" noProof="1">
                  <a:solidFill>
                    <a:schemeClr val="tx1">
                      <a:lumMod val="50000"/>
                      <a:lumOff val="50000"/>
                    </a:schemeClr>
                  </a:solidFill>
                  <a:latin typeface="Calibri" panose="020F0502020204030204"/>
                </a:rPr>
                <a:t>: Ensure adherence to regulations and develop systems that efficiently manage increasing volumes of delinquent accounts.</a:t>
              </a:r>
            </a:p>
          </p:txBody>
        </p:sp>
        <p:sp>
          <p:nvSpPr>
            <p:cNvPr id="62" name="ZoneTexte 61">
              <a:extLst>
                <a:ext uri="{FF2B5EF4-FFF2-40B4-BE49-F238E27FC236}">
                  <a16:creationId xmlns:a16="http://schemas.microsoft.com/office/drawing/2014/main" id="{B61C0A8C-B933-FE3E-6F56-2B1C2E9BCEC8}"/>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CONSTRAINTS</a:t>
              </a:r>
            </a:p>
          </p:txBody>
        </p:sp>
      </p:grpSp>
      <p:grpSp>
        <p:nvGrpSpPr>
          <p:cNvPr id="95" name="Groupe 94">
            <a:extLst>
              <a:ext uri="{FF2B5EF4-FFF2-40B4-BE49-F238E27FC236}">
                <a16:creationId xmlns:a16="http://schemas.microsoft.com/office/drawing/2014/main" id="{805A8C58-FF18-72F8-FC5E-E80239CE0360}"/>
              </a:ext>
            </a:extLst>
          </p:cNvPr>
          <p:cNvGrpSpPr/>
          <p:nvPr/>
        </p:nvGrpSpPr>
        <p:grpSpPr>
          <a:xfrm>
            <a:off x="0" y="59216"/>
            <a:ext cx="10694241" cy="584775"/>
            <a:chOff x="0" y="59216"/>
            <a:chExt cx="10694241" cy="584775"/>
          </a:xfrm>
        </p:grpSpPr>
        <p:sp>
          <p:nvSpPr>
            <p:cNvPr id="63" name="ZoneTexte 62">
              <a:extLst>
                <a:ext uri="{FF2B5EF4-FFF2-40B4-BE49-F238E27FC236}">
                  <a16:creationId xmlns:a16="http://schemas.microsoft.com/office/drawing/2014/main" id="{11DB54B5-8830-1C8E-F02B-B065C04D8F2A}"/>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INTRODUCTION</a:t>
              </a:r>
            </a:p>
          </p:txBody>
        </p:sp>
        <p:cxnSp>
          <p:nvCxnSpPr>
            <p:cNvPr id="65" name="Connecteur droit 64">
              <a:extLst>
                <a:ext uri="{FF2B5EF4-FFF2-40B4-BE49-F238E27FC236}">
                  <a16:creationId xmlns:a16="http://schemas.microsoft.com/office/drawing/2014/main" id="{445F0E3D-4AD4-8934-4C09-95EFD564BE39}"/>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cxnSp>
        <p:nvCxnSpPr>
          <p:cNvPr id="69" name="Connecteur droit 68">
            <a:extLst>
              <a:ext uri="{FF2B5EF4-FFF2-40B4-BE49-F238E27FC236}">
                <a16:creationId xmlns:a16="http://schemas.microsoft.com/office/drawing/2014/main" id="{C703AE68-085C-6216-F943-A5A3BA1719B6}"/>
              </a:ext>
            </a:extLst>
          </p:cNvPr>
          <p:cNvCxnSpPr>
            <a:cxnSpLocks/>
          </p:cNvCxnSpPr>
          <p:nvPr/>
        </p:nvCxnSpPr>
        <p:spPr>
          <a:xfrm>
            <a:off x="8849793" y="3432882"/>
            <a:ext cx="2263798"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3" name="Image 82" descr="Une image contenant clipart, conception, dessin humoristique&#10;&#10;Description générée automatiquement">
            <a:extLst>
              <a:ext uri="{FF2B5EF4-FFF2-40B4-BE49-F238E27FC236}">
                <a16:creationId xmlns:a16="http://schemas.microsoft.com/office/drawing/2014/main" id="{C18D0539-469D-11C6-28F8-F5ED17F42E43}"/>
              </a:ext>
            </a:extLst>
          </p:cNvPr>
          <p:cNvPicPr>
            <a:picLocks noChangeAspect="1"/>
          </p:cNvPicPr>
          <p:nvPr/>
        </p:nvPicPr>
        <p:blipFill>
          <a:blip r:embed="rId3"/>
          <a:stretch>
            <a:fillRect/>
          </a:stretch>
        </p:blipFill>
        <p:spPr>
          <a:xfrm>
            <a:off x="2075191" y="3876396"/>
            <a:ext cx="490241" cy="490241"/>
          </a:xfrm>
          <a:prstGeom prst="rect">
            <a:avLst/>
          </a:prstGeom>
        </p:spPr>
      </p:pic>
      <p:pic>
        <p:nvPicPr>
          <p:cNvPr id="85" name="Image 84" descr="Une image contenant clipart, Graphique, dessin humoristique, créativité&#10;&#10;Description générée automatiquement">
            <a:extLst>
              <a:ext uri="{FF2B5EF4-FFF2-40B4-BE49-F238E27FC236}">
                <a16:creationId xmlns:a16="http://schemas.microsoft.com/office/drawing/2014/main" id="{29133E6C-FDED-2663-BE6A-DC783EAF5A9D}"/>
              </a:ext>
            </a:extLst>
          </p:cNvPr>
          <p:cNvPicPr>
            <a:picLocks noChangeAspect="1"/>
          </p:cNvPicPr>
          <p:nvPr/>
        </p:nvPicPr>
        <p:blipFill>
          <a:blip r:embed="rId4"/>
          <a:stretch>
            <a:fillRect/>
          </a:stretch>
        </p:blipFill>
        <p:spPr>
          <a:xfrm>
            <a:off x="9772322" y="3901955"/>
            <a:ext cx="529819" cy="529819"/>
          </a:xfrm>
          <a:prstGeom prst="rect">
            <a:avLst/>
          </a:prstGeom>
        </p:spPr>
      </p:pic>
      <p:pic>
        <p:nvPicPr>
          <p:cNvPr id="87" name="Image 86" descr="Une image contenant Panneau de signalisation, symbole, signe&#10;&#10;Description générée automatiquement">
            <a:extLst>
              <a:ext uri="{FF2B5EF4-FFF2-40B4-BE49-F238E27FC236}">
                <a16:creationId xmlns:a16="http://schemas.microsoft.com/office/drawing/2014/main" id="{85D92BDB-1AE0-BDF8-6982-0F3A0154FC4E}"/>
              </a:ext>
            </a:extLst>
          </p:cNvPr>
          <p:cNvPicPr>
            <a:picLocks noChangeAspect="1"/>
          </p:cNvPicPr>
          <p:nvPr/>
        </p:nvPicPr>
        <p:blipFill>
          <a:blip r:embed="rId5"/>
          <a:stretch>
            <a:fillRect/>
          </a:stretch>
        </p:blipFill>
        <p:spPr>
          <a:xfrm>
            <a:off x="1873465" y="926201"/>
            <a:ext cx="503370" cy="503370"/>
          </a:xfrm>
          <a:prstGeom prst="rect">
            <a:avLst/>
          </a:prstGeom>
        </p:spPr>
      </p:pic>
      <p:pic>
        <p:nvPicPr>
          <p:cNvPr id="89" name="Image 88" descr="Une image contenant clipart, dessin humoristique, illustration, Dessin animé&#10;&#10;Description générée automatiquement">
            <a:extLst>
              <a:ext uri="{FF2B5EF4-FFF2-40B4-BE49-F238E27FC236}">
                <a16:creationId xmlns:a16="http://schemas.microsoft.com/office/drawing/2014/main" id="{D0126F21-B2AE-6043-F6DF-536A2B393702}"/>
              </a:ext>
            </a:extLst>
          </p:cNvPr>
          <p:cNvPicPr>
            <a:picLocks noChangeAspect="1"/>
          </p:cNvPicPr>
          <p:nvPr/>
        </p:nvPicPr>
        <p:blipFill>
          <a:blip r:embed="rId6"/>
          <a:stretch>
            <a:fillRect/>
          </a:stretch>
        </p:blipFill>
        <p:spPr>
          <a:xfrm>
            <a:off x="9872181" y="972176"/>
            <a:ext cx="503370" cy="503370"/>
          </a:xfrm>
          <a:prstGeom prst="rect">
            <a:avLst/>
          </a:prstGeom>
        </p:spPr>
      </p:pic>
      <p:pic>
        <p:nvPicPr>
          <p:cNvPr id="91" name="Image 90" descr="Une image contenant Graphique, clipart, graphisme, dessin humoristique&#10;&#10;Description générée automatiquement">
            <a:extLst>
              <a:ext uri="{FF2B5EF4-FFF2-40B4-BE49-F238E27FC236}">
                <a16:creationId xmlns:a16="http://schemas.microsoft.com/office/drawing/2014/main" id="{84266F17-CA09-67BE-6D90-1DA8E299E3DB}"/>
              </a:ext>
            </a:extLst>
          </p:cNvPr>
          <p:cNvPicPr>
            <a:picLocks noChangeAspect="1"/>
          </p:cNvPicPr>
          <p:nvPr/>
        </p:nvPicPr>
        <p:blipFill>
          <a:blip r:embed="rId7"/>
          <a:stretch>
            <a:fillRect/>
          </a:stretch>
        </p:blipFill>
        <p:spPr>
          <a:xfrm>
            <a:off x="5852717" y="1686918"/>
            <a:ext cx="486566" cy="486566"/>
          </a:xfrm>
          <a:prstGeom prst="rect">
            <a:avLst/>
          </a:prstGeom>
        </p:spPr>
      </p:pic>
      <p:sp>
        <p:nvSpPr>
          <p:cNvPr id="93" name="Rectangle : coins arrondis 92">
            <a:extLst>
              <a:ext uri="{FF2B5EF4-FFF2-40B4-BE49-F238E27FC236}">
                <a16:creationId xmlns:a16="http://schemas.microsoft.com/office/drawing/2014/main" id="{795E2D4C-979C-BB13-2BC6-27A481498128}"/>
              </a:ext>
            </a:extLst>
          </p:cNvPr>
          <p:cNvSpPr/>
          <p:nvPr/>
        </p:nvSpPr>
        <p:spPr>
          <a:xfrm>
            <a:off x="4044395" y="2478097"/>
            <a:ext cx="4103211" cy="1901806"/>
          </a:xfrm>
          <a:prstGeom prst="roundRect">
            <a:avLst/>
          </a:prstGeom>
          <a:solidFill>
            <a:schemeClr val="bg1">
              <a:lumMod val="95000"/>
              <a:alpha val="30000"/>
            </a:schemeClr>
          </a:solidFill>
          <a:ln w="6350">
            <a:solidFill>
              <a:srgbClr val="00B2A9"/>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&amp; Application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Machine Learning model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over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an application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easily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the model.</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Capabilities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&amp; Root Cause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Analysis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Enable anticipation of clients'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financial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status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root causes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94" name="ZoneTexte 93">
            <a:extLst>
              <a:ext uri="{FF2B5EF4-FFF2-40B4-BE49-F238E27FC236}">
                <a16:creationId xmlns:a16="http://schemas.microsoft.com/office/drawing/2014/main" id="{D70F3244-0C7A-DBB4-E9F2-9DC81E5DE84F}"/>
              </a:ext>
            </a:extLst>
          </p:cNvPr>
          <p:cNvSpPr txBox="1"/>
          <p:nvPr/>
        </p:nvSpPr>
        <p:spPr>
          <a:xfrm>
            <a:off x="5485763" y="2171902"/>
            <a:ext cx="1220474"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SOLUTION</a:t>
            </a:r>
          </a:p>
        </p:txBody>
      </p:sp>
      <p:sp>
        <p:nvSpPr>
          <p:cNvPr id="97" name="Espace réservé du numéro de diapositive 96">
            <a:extLst>
              <a:ext uri="{FF2B5EF4-FFF2-40B4-BE49-F238E27FC236}">
                <a16:creationId xmlns:a16="http://schemas.microsoft.com/office/drawing/2014/main" id="{2F4A6E3D-E89C-8BB6-413F-0EE2C1F3874E}"/>
              </a:ext>
            </a:extLst>
          </p:cNvPr>
          <p:cNvSpPr>
            <a:spLocks noGrp="1"/>
          </p:cNvSpPr>
          <p:nvPr>
            <p:ph type="sldNum" sz="quarter" idx="12"/>
          </p:nvPr>
        </p:nvSpPr>
        <p:spPr/>
        <p:txBody>
          <a:bodyPr/>
          <a:lstStyle/>
          <a:p>
            <a:fld id="{4D9930D5-A06B-E842-B322-FA5D772CE03B}" type="slidenum">
              <a:rPr lang="fr-FR" smtClean="0"/>
              <a:t>2</a:t>
            </a:fld>
            <a:endParaRPr lang="fr-FR"/>
          </a:p>
        </p:txBody>
      </p:sp>
    </p:spTree>
    <p:extLst>
      <p:ext uri="{BB962C8B-B14F-4D97-AF65-F5344CB8AC3E}">
        <p14:creationId xmlns:p14="http://schemas.microsoft.com/office/powerpoint/2010/main" val="362811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1770AC8B-47C3-57B3-C384-6F50D507605A}"/>
              </a:ext>
            </a:extLst>
          </p:cNvPr>
          <p:cNvSpPr/>
          <p:nvPr/>
        </p:nvSpPr>
        <p:spPr>
          <a:xfrm>
            <a:off x="273213" y="4194471"/>
            <a:ext cx="11685931" cy="2404085"/>
          </a:xfrm>
          <a:prstGeom prst="rect">
            <a:avLst/>
          </a:prstGeom>
          <a:solidFill>
            <a:srgbClr val="FFC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Calibri" panose="020F0502020204030204" pitchFamily="34" charset="0"/>
              <a:cs typeface="Calibri" panose="020F0502020204030204" pitchFamily="34" charset="0"/>
            </a:endParaRPr>
          </a:p>
        </p:txBody>
      </p:sp>
      <p:sp>
        <p:nvSpPr>
          <p:cNvPr id="160" name="Rectangle 159">
            <a:extLst>
              <a:ext uri="{FF2B5EF4-FFF2-40B4-BE49-F238E27FC236}">
                <a16:creationId xmlns:a16="http://schemas.microsoft.com/office/drawing/2014/main" id="{822AE4CA-9C95-1686-009A-34A2B5FD7756}"/>
              </a:ext>
            </a:extLst>
          </p:cNvPr>
          <p:cNvSpPr/>
          <p:nvPr/>
        </p:nvSpPr>
        <p:spPr>
          <a:xfrm>
            <a:off x="273213" y="1890614"/>
            <a:ext cx="11685931" cy="182671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 name="Graphique 3">
            <a:extLst>
              <a:ext uri="{FF2B5EF4-FFF2-40B4-BE49-F238E27FC236}">
                <a16:creationId xmlns:a16="http://schemas.microsoft.com/office/drawing/2014/main" id="{D6C426A8-39CF-0DEA-ACD3-F1C32E5F47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578" y="2586639"/>
            <a:ext cx="762843" cy="762843"/>
          </a:xfrm>
          <a:prstGeom prst="rect">
            <a:avLst/>
          </a:prstGeom>
        </p:spPr>
      </p:pic>
      <p:pic>
        <p:nvPicPr>
          <p:cNvPr id="7" name="Image 6" descr="Une image contenant noir, obscurité&#10;&#10;Description générée automatiquement">
            <a:extLst>
              <a:ext uri="{FF2B5EF4-FFF2-40B4-BE49-F238E27FC236}">
                <a16:creationId xmlns:a16="http://schemas.microsoft.com/office/drawing/2014/main" id="{F4D62259-2BC1-E160-22FD-9F50AEDBB85C}"/>
              </a:ext>
            </a:extLst>
          </p:cNvPr>
          <p:cNvPicPr>
            <a:picLocks noChangeAspect="1"/>
          </p:cNvPicPr>
          <p:nvPr/>
        </p:nvPicPr>
        <p:blipFill>
          <a:blip r:embed="rId5"/>
          <a:stretch>
            <a:fillRect/>
          </a:stretch>
        </p:blipFill>
        <p:spPr>
          <a:xfrm>
            <a:off x="2157608" y="2201287"/>
            <a:ext cx="546479" cy="546479"/>
          </a:xfrm>
          <a:prstGeom prst="rect">
            <a:avLst/>
          </a:prstGeom>
        </p:spPr>
      </p:pic>
      <p:sp>
        <p:nvSpPr>
          <p:cNvPr id="8" name="ZoneTexte 7">
            <a:extLst>
              <a:ext uri="{FF2B5EF4-FFF2-40B4-BE49-F238E27FC236}">
                <a16:creationId xmlns:a16="http://schemas.microsoft.com/office/drawing/2014/main" id="{F3A75BA2-E925-07D8-D5C5-8029787F3685}"/>
              </a:ext>
            </a:extLst>
          </p:cNvPr>
          <p:cNvSpPr txBox="1"/>
          <p:nvPr/>
        </p:nvSpPr>
        <p:spPr>
          <a:xfrm>
            <a:off x="635247" y="2213215"/>
            <a:ext cx="1531764" cy="461665"/>
          </a:xfrm>
          <a:prstGeom prst="rect">
            <a:avLst/>
          </a:prstGeom>
          <a:noFill/>
        </p:spPr>
        <p:txBody>
          <a:bodyPr wrap="square" rtlCol="0">
            <a:spAutoFit/>
          </a:bodyPr>
          <a:lstStyle/>
          <a:p>
            <a:pPr algn="ctr"/>
            <a:r>
              <a:rPr lang="fr-FR" sz="1200" b="1" dirty="0">
                <a:solidFill>
                  <a:schemeClr val="tx1">
                    <a:lumMod val="65000"/>
                    <a:lumOff val="35000"/>
                  </a:schemeClr>
                </a:solidFill>
                <a:latin typeface="Calibri" panose="020F0502020204030204" pitchFamily="34" charset="0"/>
                <a:cs typeface="Calibri" panose="020F0502020204030204" pitchFamily="34" charset="0"/>
              </a:rPr>
              <a:t>FEATURES </a:t>
            </a:r>
          </a:p>
          <a:p>
            <a:pPr algn="ctr"/>
            <a:r>
              <a:rPr lang="fr-FR" sz="1200" b="1" dirty="0">
                <a:solidFill>
                  <a:schemeClr val="tx1">
                    <a:lumMod val="65000"/>
                    <a:lumOff val="35000"/>
                  </a:schemeClr>
                </a:solidFill>
                <a:latin typeface="Calibri" panose="020F0502020204030204" pitchFamily="34" charset="0"/>
                <a:cs typeface="Calibri" panose="020F0502020204030204" pitchFamily="34" charset="0"/>
              </a:rPr>
              <a:t>TRAIN DATA</a:t>
            </a:r>
          </a:p>
        </p:txBody>
      </p:sp>
      <p:sp>
        <p:nvSpPr>
          <p:cNvPr id="11" name="ZoneTexte 10">
            <a:extLst>
              <a:ext uri="{FF2B5EF4-FFF2-40B4-BE49-F238E27FC236}">
                <a16:creationId xmlns:a16="http://schemas.microsoft.com/office/drawing/2014/main" id="{A23746B2-2B68-F226-4665-7C7DAA76BFDE}"/>
              </a:ext>
            </a:extLst>
          </p:cNvPr>
          <p:cNvSpPr txBox="1"/>
          <p:nvPr/>
        </p:nvSpPr>
        <p:spPr>
          <a:xfrm>
            <a:off x="745875" y="3040273"/>
            <a:ext cx="1310506"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TARGET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TRAIN DATA</a:t>
            </a:r>
          </a:p>
        </p:txBody>
      </p:sp>
      <p:sp>
        <p:nvSpPr>
          <p:cNvPr id="15" name="Rectangle : coins arrondis 14">
            <a:extLst>
              <a:ext uri="{FF2B5EF4-FFF2-40B4-BE49-F238E27FC236}">
                <a16:creationId xmlns:a16="http://schemas.microsoft.com/office/drawing/2014/main" id="{3584019A-916F-7B75-611F-5294134EE87E}"/>
              </a:ext>
            </a:extLst>
          </p:cNvPr>
          <p:cNvSpPr/>
          <p:nvPr/>
        </p:nvSpPr>
        <p:spPr>
          <a:xfrm>
            <a:off x="273214" y="757484"/>
            <a:ext cx="11685932" cy="724700"/>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 Machine Learning classification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program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(input variables)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(output variable).</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program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through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 process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labeled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historical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build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(the program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metadata</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solely</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pic>
        <p:nvPicPr>
          <p:cNvPr id="17" name="Graphique 16">
            <a:extLst>
              <a:ext uri="{FF2B5EF4-FFF2-40B4-BE49-F238E27FC236}">
                <a16:creationId xmlns:a16="http://schemas.microsoft.com/office/drawing/2014/main" id="{08FD997B-0184-2B2E-F4FC-58285C295F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31610" y="3061906"/>
            <a:ext cx="477638" cy="477638"/>
          </a:xfrm>
          <a:prstGeom prst="rect">
            <a:avLst/>
          </a:prstGeom>
        </p:spPr>
      </p:pic>
      <p:cxnSp>
        <p:nvCxnSpPr>
          <p:cNvPr id="20" name="Connecteur droit avec flèche 19">
            <a:extLst>
              <a:ext uri="{FF2B5EF4-FFF2-40B4-BE49-F238E27FC236}">
                <a16:creationId xmlns:a16="http://schemas.microsoft.com/office/drawing/2014/main" id="{538D08E0-1788-99D5-B9AB-6D74F0FAAD4F}"/>
              </a:ext>
            </a:extLst>
          </p:cNvPr>
          <p:cNvCxnSpPr>
            <a:cxnSpLocks/>
            <a:stCxn id="7" idx="3"/>
            <a:endCxn id="4" idx="1"/>
          </p:cNvCxnSpPr>
          <p:nvPr/>
        </p:nvCxnSpPr>
        <p:spPr>
          <a:xfrm>
            <a:off x="2704087" y="2474527"/>
            <a:ext cx="2759491" cy="493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FB510DFE-642A-730A-6B2E-2ABF72B80D7D}"/>
              </a:ext>
            </a:extLst>
          </p:cNvPr>
          <p:cNvCxnSpPr>
            <a:cxnSpLocks/>
            <a:stCxn id="17" idx="3"/>
            <a:endCxn id="4" idx="1"/>
          </p:cNvCxnSpPr>
          <p:nvPr/>
        </p:nvCxnSpPr>
        <p:spPr>
          <a:xfrm flipV="1">
            <a:off x="2609248" y="2968061"/>
            <a:ext cx="2854330" cy="332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ZoneTexte 22">
            <a:extLst>
              <a:ext uri="{FF2B5EF4-FFF2-40B4-BE49-F238E27FC236}">
                <a16:creationId xmlns:a16="http://schemas.microsoft.com/office/drawing/2014/main" id="{06F47AEB-97F5-0606-D618-B68F8F000434}"/>
              </a:ext>
            </a:extLst>
          </p:cNvPr>
          <p:cNvSpPr txBox="1"/>
          <p:nvPr/>
        </p:nvSpPr>
        <p:spPr>
          <a:xfrm>
            <a:off x="5258805" y="2326716"/>
            <a:ext cx="111726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PROGRAM</a:t>
            </a:r>
          </a:p>
        </p:txBody>
      </p:sp>
      <p:sp>
        <p:nvSpPr>
          <p:cNvPr id="55" name="ZoneTexte 54">
            <a:extLst>
              <a:ext uri="{FF2B5EF4-FFF2-40B4-BE49-F238E27FC236}">
                <a16:creationId xmlns:a16="http://schemas.microsoft.com/office/drawing/2014/main" id="{AD046C17-A542-6825-CE07-BFAD9B933CA8}"/>
              </a:ext>
            </a:extLst>
          </p:cNvPr>
          <p:cNvSpPr txBox="1"/>
          <p:nvPr/>
        </p:nvSpPr>
        <p:spPr>
          <a:xfrm rot="16200000">
            <a:off x="-135965" y="2650080"/>
            <a:ext cx="1117263" cy="307777"/>
          </a:xfrm>
          <a:prstGeom prst="rect">
            <a:avLst/>
          </a:prstGeom>
          <a:noFill/>
        </p:spPr>
        <p:txBody>
          <a:bodyPr wrap="square" rtlCol="0">
            <a:spAutoFit/>
          </a:bodyPr>
          <a:lstStyle/>
          <a:p>
            <a:pPr algn="ctr"/>
            <a:r>
              <a:rPr lang="fr-FR" sz="1400" b="1" dirty="0">
                <a:solidFill>
                  <a:srgbClr val="1B274C"/>
                </a:solidFill>
                <a:latin typeface="Calibri" panose="020F0502020204030204" pitchFamily="34" charset="0"/>
                <a:cs typeface="Calibri" panose="020F0502020204030204" pitchFamily="34" charset="0"/>
              </a:rPr>
              <a:t>TRAINING</a:t>
            </a:r>
          </a:p>
        </p:txBody>
      </p:sp>
      <p:grpSp>
        <p:nvGrpSpPr>
          <p:cNvPr id="112" name="Groupe 111">
            <a:extLst>
              <a:ext uri="{FF2B5EF4-FFF2-40B4-BE49-F238E27FC236}">
                <a16:creationId xmlns:a16="http://schemas.microsoft.com/office/drawing/2014/main" id="{21F70FCF-87F6-D551-5EA3-726AA63C8FD0}"/>
              </a:ext>
            </a:extLst>
          </p:cNvPr>
          <p:cNvGrpSpPr/>
          <p:nvPr/>
        </p:nvGrpSpPr>
        <p:grpSpPr>
          <a:xfrm>
            <a:off x="9124668" y="2336026"/>
            <a:ext cx="802283" cy="1009642"/>
            <a:chOff x="9124668" y="2547975"/>
            <a:chExt cx="802283" cy="1009642"/>
          </a:xfrm>
        </p:grpSpPr>
        <p:sp>
          <p:nvSpPr>
            <p:cNvPr id="50" name="ZoneTexte 49">
              <a:extLst>
                <a:ext uri="{FF2B5EF4-FFF2-40B4-BE49-F238E27FC236}">
                  <a16:creationId xmlns:a16="http://schemas.microsoft.com/office/drawing/2014/main" id="{D1DC023A-63E4-604F-C99F-9D26D122A6A7}"/>
                </a:ext>
              </a:extLst>
            </p:cNvPr>
            <p:cNvSpPr txBox="1"/>
            <p:nvPr/>
          </p:nvSpPr>
          <p:spPr>
            <a:xfrm>
              <a:off x="9124668" y="2547975"/>
              <a:ext cx="80228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pic>
          <p:nvPicPr>
            <p:cNvPr id="97" name="Graphique 96">
              <a:extLst>
                <a:ext uri="{FF2B5EF4-FFF2-40B4-BE49-F238E27FC236}">
                  <a16:creationId xmlns:a16="http://schemas.microsoft.com/office/drawing/2014/main" id="{4753F6AF-7C29-1877-DDCC-A192F9B96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389" y="2794774"/>
              <a:ext cx="762843" cy="762843"/>
            </a:xfrm>
            <a:prstGeom prst="rect">
              <a:avLst/>
            </a:prstGeom>
          </p:spPr>
        </p:pic>
        <p:pic>
          <p:nvPicPr>
            <p:cNvPr id="98" name="Graphique 97">
              <a:extLst>
                <a:ext uri="{FF2B5EF4-FFF2-40B4-BE49-F238E27FC236}">
                  <a16:creationId xmlns:a16="http://schemas.microsoft.com/office/drawing/2014/main" id="{D7FBFF67-F8FF-B450-8E57-4D1554A923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341" y="3292726"/>
              <a:ext cx="264891" cy="264891"/>
            </a:xfrm>
            <a:prstGeom prst="rect">
              <a:avLst/>
            </a:prstGeom>
          </p:spPr>
        </p:pic>
      </p:grpSp>
      <p:pic>
        <p:nvPicPr>
          <p:cNvPr id="100" name="Image 99" descr="Une image contenant noir, obscurité&#10;&#10;Description générée automatiquement">
            <a:extLst>
              <a:ext uri="{FF2B5EF4-FFF2-40B4-BE49-F238E27FC236}">
                <a16:creationId xmlns:a16="http://schemas.microsoft.com/office/drawing/2014/main" id="{2DBDA0BA-521B-86DB-77AF-901BCA76C8E7}"/>
              </a:ext>
            </a:extLst>
          </p:cNvPr>
          <p:cNvPicPr>
            <a:picLocks noChangeAspect="1"/>
          </p:cNvPicPr>
          <p:nvPr/>
        </p:nvPicPr>
        <p:blipFill>
          <a:blip r:embed="rId5"/>
          <a:stretch>
            <a:fillRect/>
          </a:stretch>
        </p:blipFill>
        <p:spPr>
          <a:xfrm>
            <a:off x="2336008" y="5487031"/>
            <a:ext cx="546479" cy="546479"/>
          </a:xfrm>
          <a:prstGeom prst="rect">
            <a:avLst/>
          </a:prstGeom>
        </p:spPr>
      </p:pic>
      <p:sp>
        <p:nvSpPr>
          <p:cNvPr id="101" name="ZoneTexte 100">
            <a:extLst>
              <a:ext uri="{FF2B5EF4-FFF2-40B4-BE49-F238E27FC236}">
                <a16:creationId xmlns:a16="http://schemas.microsoft.com/office/drawing/2014/main" id="{30D95FED-4542-8B6F-15FE-2501C86FEBAA}"/>
              </a:ext>
            </a:extLst>
          </p:cNvPr>
          <p:cNvSpPr txBox="1"/>
          <p:nvPr/>
        </p:nvSpPr>
        <p:spPr>
          <a:xfrm>
            <a:off x="1692979" y="5048676"/>
            <a:ext cx="1820476" cy="492443"/>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 TEST DATA FEATURES</a:t>
            </a:r>
          </a:p>
          <a:p>
            <a:pPr algn="ctr"/>
            <a:r>
              <a:rPr lang="fr-FR" sz="1200" dirty="0">
                <a:solidFill>
                  <a:schemeClr val="tx1">
                    <a:lumMod val="65000"/>
                    <a:lumOff val="35000"/>
                  </a:schemeClr>
                </a:solidFill>
                <a:latin typeface="Calibri" panose="020F0502020204030204" pitchFamily="34" charset="0"/>
                <a:cs typeface="Calibri" panose="020F0502020204030204" pitchFamily="34" charset="0"/>
              </a:rPr>
              <a:t>(NOT YET SEEN)</a:t>
            </a:r>
          </a:p>
        </p:txBody>
      </p:sp>
      <p:cxnSp>
        <p:nvCxnSpPr>
          <p:cNvPr id="104" name="Connecteur droit avec flèche 103">
            <a:extLst>
              <a:ext uri="{FF2B5EF4-FFF2-40B4-BE49-F238E27FC236}">
                <a16:creationId xmlns:a16="http://schemas.microsoft.com/office/drawing/2014/main" id="{1F77E7F2-5F23-716E-B8B5-413FA3134BCE}"/>
              </a:ext>
            </a:extLst>
          </p:cNvPr>
          <p:cNvCxnSpPr>
            <a:cxnSpLocks/>
            <a:stCxn id="100" idx="3"/>
            <a:endCxn id="115" idx="1"/>
          </p:cNvCxnSpPr>
          <p:nvPr/>
        </p:nvCxnSpPr>
        <p:spPr>
          <a:xfrm flipV="1">
            <a:off x="2882487" y="5747736"/>
            <a:ext cx="1461826" cy="12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3" name="Groupe 112">
            <a:extLst>
              <a:ext uri="{FF2B5EF4-FFF2-40B4-BE49-F238E27FC236}">
                <a16:creationId xmlns:a16="http://schemas.microsoft.com/office/drawing/2014/main" id="{E3B2F809-E7D1-A7E6-3CE2-E9026F279120}"/>
              </a:ext>
            </a:extLst>
          </p:cNvPr>
          <p:cNvGrpSpPr/>
          <p:nvPr/>
        </p:nvGrpSpPr>
        <p:grpSpPr>
          <a:xfrm>
            <a:off x="4324592" y="5119515"/>
            <a:ext cx="802283" cy="1009642"/>
            <a:chOff x="9124668" y="2547975"/>
            <a:chExt cx="802283" cy="1009642"/>
          </a:xfrm>
        </p:grpSpPr>
        <p:sp>
          <p:nvSpPr>
            <p:cNvPr id="114" name="ZoneTexte 113">
              <a:extLst>
                <a:ext uri="{FF2B5EF4-FFF2-40B4-BE49-F238E27FC236}">
                  <a16:creationId xmlns:a16="http://schemas.microsoft.com/office/drawing/2014/main" id="{F8FD120F-CB36-6086-D8FD-05B89098D309}"/>
                </a:ext>
              </a:extLst>
            </p:cNvPr>
            <p:cNvSpPr txBox="1"/>
            <p:nvPr/>
          </p:nvSpPr>
          <p:spPr>
            <a:xfrm>
              <a:off x="9124668" y="2547975"/>
              <a:ext cx="80228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pic>
          <p:nvPicPr>
            <p:cNvPr id="115" name="Graphique 114">
              <a:extLst>
                <a:ext uri="{FF2B5EF4-FFF2-40B4-BE49-F238E27FC236}">
                  <a16:creationId xmlns:a16="http://schemas.microsoft.com/office/drawing/2014/main" id="{1350008A-9950-351D-0B0E-EB3FD4DE4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389" y="2794774"/>
              <a:ext cx="762843" cy="762843"/>
            </a:xfrm>
            <a:prstGeom prst="rect">
              <a:avLst/>
            </a:prstGeom>
          </p:spPr>
        </p:pic>
        <p:pic>
          <p:nvPicPr>
            <p:cNvPr id="116" name="Graphique 115">
              <a:extLst>
                <a:ext uri="{FF2B5EF4-FFF2-40B4-BE49-F238E27FC236}">
                  <a16:creationId xmlns:a16="http://schemas.microsoft.com/office/drawing/2014/main" id="{AA416286-CC9E-87F2-4181-8BA9E2F556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341" y="3292726"/>
              <a:ext cx="264891" cy="264891"/>
            </a:xfrm>
            <a:prstGeom prst="rect">
              <a:avLst/>
            </a:prstGeom>
          </p:spPr>
        </p:pic>
      </p:grpSp>
      <p:cxnSp>
        <p:nvCxnSpPr>
          <p:cNvPr id="119" name="Connecteur droit avec flèche 118">
            <a:extLst>
              <a:ext uri="{FF2B5EF4-FFF2-40B4-BE49-F238E27FC236}">
                <a16:creationId xmlns:a16="http://schemas.microsoft.com/office/drawing/2014/main" id="{DC153C20-7F39-1E71-2734-621A43932709}"/>
              </a:ext>
            </a:extLst>
          </p:cNvPr>
          <p:cNvCxnSpPr>
            <a:cxnSpLocks/>
            <a:stCxn id="4" idx="3"/>
          </p:cNvCxnSpPr>
          <p:nvPr/>
        </p:nvCxnSpPr>
        <p:spPr>
          <a:xfrm>
            <a:off x="6226421" y="2968061"/>
            <a:ext cx="2917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E6F83645-1F66-540D-EB65-6D6CACBC862E}"/>
              </a:ext>
            </a:extLst>
          </p:cNvPr>
          <p:cNvCxnSpPr>
            <a:cxnSpLocks/>
            <a:stCxn id="115" idx="3"/>
            <a:endCxn id="125" idx="1"/>
          </p:cNvCxnSpPr>
          <p:nvPr/>
        </p:nvCxnSpPr>
        <p:spPr>
          <a:xfrm>
            <a:off x="5107156" y="5747736"/>
            <a:ext cx="1547654" cy="7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5" name="Graphique 124">
            <a:extLst>
              <a:ext uri="{FF2B5EF4-FFF2-40B4-BE49-F238E27FC236}">
                <a16:creationId xmlns:a16="http://schemas.microsoft.com/office/drawing/2014/main" id="{240DC731-46ED-DBFD-3222-2723A785C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4810" y="5516902"/>
            <a:ext cx="477638" cy="477638"/>
          </a:xfrm>
          <a:prstGeom prst="rect">
            <a:avLst/>
          </a:prstGeom>
        </p:spPr>
      </p:pic>
      <p:sp>
        <p:nvSpPr>
          <p:cNvPr id="126" name="ZoneTexte 125">
            <a:extLst>
              <a:ext uri="{FF2B5EF4-FFF2-40B4-BE49-F238E27FC236}">
                <a16:creationId xmlns:a16="http://schemas.microsoft.com/office/drawing/2014/main" id="{91358CD2-5EF1-2D5A-3CD3-8B35F82E3359}"/>
              </a:ext>
            </a:extLst>
          </p:cNvPr>
          <p:cNvSpPr txBox="1"/>
          <p:nvPr/>
        </p:nvSpPr>
        <p:spPr>
          <a:xfrm>
            <a:off x="6152269" y="5995803"/>
            <a:ext cx="1482717"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PREDICTED TARGET </a:t>
            </a:r>
          </a:p>
        </p:txBody>
      </p:sp>
      <p:sp>
        <p:nvSpPr>
          <p:cNvPr id="128" name="ZoneTexte 127">
            <a:extLst>
              <a:ext uri="{FF2B5EF4-FFF2-40B4-BE49-F238E27FC236}">
                <a16:creationId xmlns:a16="http://schemas.microsoft.com/office/drawing/2014/main" id="{B0F63D0E-F208-6C42-89E6-5B2E9D6A4384}"/>
              </a:ext>
            </a:extLst>
          </p:cNvPr>
          <p:cNvSpPr txBox="1"/>
          <p:nvPr/>
        </p:nvSpPr>
        <p:spPr>
          <a:xfrm>
            <a:off x="6000877" y="4226057"/>
            <a:ext cx="1785499" cy="492443"/>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TEST DATA TARGET</a:t>
            </a:r>
          </a:p>
          <a:p>
            <a:pPr algn="ctr"/>
            <a:r>
              <a:rPr lang="fr-FR" sz="1200" dirty="0">
                <a:solidFill>
                  <a:schemeClr val="tx1">
                    <a:lumMod val="65000"/>
                    <a:lumOff val="35000"/>
                  </a:schemeClr>
                </a:solidFill>
                <a:latin typeface="Calibri" panose="020F0502020204030204" pitchFamily="34" charset="0"/>
                <a:cs typeface="Calibri" panose="020F0502020204030204" pitchFamily="34" charset="0"/>
              </a:rPr>
              <a:t>(GROUND TRUTH)</a:t>
            </a:r>
          </a:p>
        </p:txBody>
      </p:sp>
      <p:pic>
        <p:nvPicPr>
          <p:cNvPr id="129" name="Graphique 128">
            <a:extLst>
              <a:ext uri="{FF2B5EF4-FFF2-40B4-BE49-F238E27FC236}">
                <a16:creationId xmlns:a16="http://schemas.microsoft.com/office/drawing/2014/main" id="{317B1947-866D-6345-6082-219F4F1990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4808" y="4676391"/>
            <a:ext cx="477638" cy="477638"/>
          </a:xfrm>
          <a:prstGeom prst="rect">
            <a:avLst/>
          </a:prstGeom>
        </p:spPr>
      </p:pic>
      <p:pic>
        <p:nvPicPr>
          <p:cNvPr id="133" name="Graphique 132">
            <a:extLst>
              <a:ext uri="{FF2B5EF4-FFF2-40B4-BE49-F238E27FC236}">
                <a16:creationId xmlns:a16="http://schemas.microsoft.com/office/drawing/2014/main" id="{A0C9CBC6-FBCC-2073-0E13-C2593B2214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75763" y="5364744"/>
            <a:ext cx="764413" cy="764413"/>
          </a:xfrm>
          <a:prstGeom prst="rect">
            <a:avLst/>
          </a:prstGeom>
        </p:spPr>
      </p:pic>
      <p:cxnSp>
        <p:nvCxnSpPr>
          <p:cNvPr id="134" name="Connecteur droit avec flèche 133">
            <a:extLst>
              <a:ext uri="{FF2B5EF4-FFF2-40B4-BE49-F238E27FC236}">
                <a16:creationId xmlns:a16="http://schemas.microsoft.com/office/drawing/2014/main" id="{6F8D1EC4-CBAD-D12D-BCC5-08D2FBC8F764}"/>
              </a:ext>
            </a:extLst>
          </p:cNvPr>
          <p:cNvCxnSpPr>
            <a:cxnSpLocks/>
            <a:stCxn id="129" idx="3"/>
            <a:endCxn id="133" idx="1"/>
          </p:cNvCxnSpPr>
          <p:nvPr/>
        </p:nvCxnSpPr>
        <p:spPr>
          <a:xfrm>
            <a:off x="7132446" y="4915210"/>
            <a:ext cx="1243317" cy="831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80081969-D217-546B-B257-7609D5F9265E}"/>
              </a:ext>
            </a:extLst>
          </p:cNvPr>
          <p:cNvCxnSpPr>
            <a:cxnSpLocks/>
            <a:stCxn id="125" idx="3"/>
            <a:endCxn id="133" idx="1"/>
          </p:cNvCxnSpPr>
          <p:nvPr/>
        </p:nvCxnSpPr>
        <p:spPr>
          <a:xfrm flipV="1">
            <a:off x="7132448" y="5746951"/>
            <a:ext cx="1243315" cy="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6" name="ZoneTexte 145">
            <a:extLst>
              <a:ext uri="{FF2B5EF4-FFF2-40B4-BE49-F238E27FC236}">
                <a16:creationId xmlns:a16="http://schemas.microsoft.com/office/drawing/2014/main" id="{3193751E-53C3-6E4A-D58C-0FE77A11FD7E}"/>
              </a:ext>
            </a:extLst>
          </p:cNvPr>
          <p:cNvSpPr txBox="1"/>
          <p:nvPr/>
        </p:nvSpPr>
        <p:spPr>
          <a:xfrm>
            <a:off x="8068471" y="5163433"/>
            <a:ext cx="1243315"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COMPARE</a:t>
            </a:r>
          </a:p>
        </p:txBody>
      </p:sp>
      <p:cxnSp>
        <p:nvCxnSpPr>
          <p:cNvPr id="147" name="Connecteur droit avec flèche 146">
            <a:extLst>
              <a:ext uri="{FF2B5EF4-FFF2-40B4-BE49-F238E27FC236}">
                <a16:creationId xmlns:a16="http://schemas.microsoft.com/office/drawing/2014/main" id="{6EA007D2-5649-B7FB-8859-841C492BA473}"/>
              </a:ext>
            </a:extLst>
          </p:cNvPr>
          <p:cNvCxnSpPr>
            <a:cxnSpLocks/>
            <a:stCxn id="133" idx="3"/>
            <a:endCxn id="153" idx="1"/>
          </p:cNvCxnSpPr>
          <p:nvPr/>
        </p:nvCxnSpPr>
        <p:spPr>
          <a:xfrm>
            <a:off x="9140176" y="5746951"/>
            <a:ext cx="10307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3" name="Graphique 152">
            <a:extLst>
              <a:ext uri="{FF2B5EF4-FFF2-40B4-BE49-F238E27FC236}">
                <a16:creationId xmlns:a16="http://schemas.microsoft.com/office/drawing/2014/main" id="{A11D0CDC-5EF2-A186-C4A0-DCB15D07E2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70938" y="5362788"/>
            <a:ext cx="768326" cy="768326"/>
          </a:xfrm>
          <a:prstGeom prst="rect">
            <a:avLst/>
          </a:prstGeom>
        </p:spPr>
      </p:pic>
      <p:sp>
        <p:nvSpPr>
          <p:cNvPr id="158" name="ZoneTexte 157">
            <a:extLst>
              <a:ext uri="{FF2B5EF4-FFF2-40B4-BE49-F238E27FC236}">
                <a16:creationId xmlns:a16="http://schemas.microsoft.com/office/drawing/2014/main" id="{2A5708B1-A151-F340-71C0-23727B73721A}"/>
              </a:ext>
            </a:extLst>
          </p:cNvPr>
          <p:cNvSpPr txBox="1"/>
          <p:nvPr/>
        </p:nvSpPr>
        <p:spPr>
          <a:xfrm>
            <a:off x="9447468" y="5017899"/>
            <a:ext cx="2282561"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PREDICTION PERFORMANCE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SCORE</a:t>
            </a:r>
          </a:p>
        </p:txBody>
      </p:sp>
      <p:sp>
        <p:nvSpPr>
          <p:cNvPr id="161" name="ZoneTexte 160">
            <a:extLst>
              <a:ext uri="{FF2B5EF4-FFF2-40B4-BE49-F238E27FC236}">
                <a16:creationId xmlns:a16="http://schemas.microsoft.com/office/drawing/2014/main" id="{66DE3E75-0C5A-71AE-5381-B7D4287D5974}"/>
              </a:ext>
            </a:extLst>
          </p:cNvPr>
          <p:cNvSpPr txBox="1"/>
          <p:nvPr/>
        </p:nvSpPr>
        <p:spPr>
          <a:xfrm rot="16200000">
            <a:off x="-134593" y="5242624"/>
            <a:ext cx="1117263" cy="307777"/>
          </a:xfrm>
          <a:prstGeom prst="rect">
            <a:avLst/>
          </a:prstGeom>
          <a:noFill/>
        </p:spPr>
        <p:txBody>
          <a:bodyPr wrap="square" rtlCol="0">
            <a:spAutoFit/>
          </a:bodyPr>
          <a:lstStyle/>
          <a:p>
            <a:pPr algn="ctr"/>
            <a:r>
              <a:rPr lang="fr-FR" sz="1400" b="1" dirty="0">
                <a:solidFill>
                  <a:srgbClr val="FFC000"/>
                </a:solidFill>
                <a:latin typeface="Calibri" panose="020F0502020204030204" pitchFamily="34" charset="0"/>
                <a:cs typeface="Calibri" panose="020F0502020204030204" pitchFamily="34" charset="0"/>
              </a:rPr>
              <a:t>TESTING</a:t>
            </a:r>
          </a:p>
        </p:txBody>
      </p:sp>
      <p:cxnSp>
        <p:nvCxnSpPr>
          <p:cNvPr id="163" name="Connecteur en angle 162">
            <a:extLst>
              <a:ext uri="{FF2B5EF4-FFF2-40B4-BE49-F238E27FC236}">
                <a16:creationId xmlns:a16="http://schemas.microsoft.com/office/drawing/2014/main" id="{9CA62C85-5C1D-4FB1-E5AC-500F830D19A9}"/>
              </a:ext>
            </a:extLst>
          </p:cNvPr>
          <p:cNvCxnSpPr>
            <a:cxnSpLocks/>
            <a:stCxn id="97" idx="2"/>
            <a:endCxn id="114" idx="0"/>
          </p:cNvCxnSpPr>
          <p:nvPr/>
        </p:nvCxnSpPr>
        <p:spPr>
          <a:xfrm rot="5400000">
            <a:off x="6238850" y="1832553"/>
            <a:ext cx="1773847" cy="4800077"/>
          </a:xfrm>
          <a:prstGeom prst="bentConnector3">
            <a:avLst>
              <a:gd name="adj1" fmla="val 36345"/>
            </a:avLst>
          </a:prstGeom>
          <a:ln w="6350">
            <a:solidFill>
              <a:schemeClr val="tx1">
                <a:lumMod val="50000"/>
                <a:lumOff val="50000"/>
              </a:schemeClr>
            </a:solidFill>
            <a:prstDash val="dashDot"/>
            <a:tailEnd type="triangle"/>
          </a:ln>
        </p:spPr>
        <p:style>
          <a:lnRef idx="2">
            <a:schemeClr val="accent1"/>
          </a:lnRef>
          <a:fillRef idx="0">
            <a:schemeClr val="accent1"/>
          </a:fillRef>
          <a:effectRef idx="1">
            <a:schemeClr val="accent1"/>
          </a:effectRef>
          <a:fontRef idx="minor">
            <a:schemeClr val="tx1"/>
          </a:fontRef>
        </p:style>
      </p:cxnSp>
      <p:grpSp>
        <p:nvGrpSpPr>
          <p:cNvPr id="14" name="Groupe 13">
            <a:extLst>
              <a:ext uri="{FF2B5EF4-FFF2-40B4-BE49-F238E27FC236}">
                <a16:creationId xmlns:a16="http://schemas.microsoft.com/office/drawing/2014/main" id="{35B55195-70BC-4BA9-C477-B3006AD818B1}"/>
              </a:ext>
            </a:extLst>
          </p:cNvPr>
          <p:cNvGrpSpPr/>
          <p:nvPr/>
        </p:nvGrpSpPr>
        <p:grpSpPr>
          <a:xfrm>
            <a:off x="0" y="59216"/>
            <a:ext cx="10694241" cy="584775"/>
            <a:chOff x="0" y="59216"/>
            <a:chExt cx="10694241" cy="584775"/>
          </a:xfrm>
        </p:grpSpPr>
        <p:sp>
          <p:nvSpPr>
            <p:cNvPr id="16" name="ZoneTexte 15">
              <a:extLst>
                <a:ext uri="{FF2B5EF4-FFF2-40B4-BE49-F238E27FC236}">
                  <a16:creationId xmlns:a16="http://schemas.microsoft.com/office/drawing/2014/main" id="{F1CCA30B-93B1-08C9-4DF4-1C5A8E0CC8B5}"/>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SIMPLIFIED MACHINE LEARNING MODEL</a:t>
              </a:r>
            </a:p>
          </p:txBody>
        </p:sp>
        <p:cxnSp>
          <p:nvCxnSpPr>
            <p:cNvPr id="18" name="Connecteur droit 17">
              <a:extLst>
                <a:ext uri="{FF2B5EF4-FFF2-40B4-BE49-F238E27FC236}">
                  <a16:creationId xmlns:a16="http://schemas.microsoft.com/office/drawing/2014/main" id="{412FCFDF-AEAB-F69C-AA00-6701273261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6" name="Espace réservé du numéro de diapositive 25">
            <a:extLst>
              <a:ext uri="{FF2B5EF4-FFF2-40B4-BE49-F238E27FC236}">
                <a16:creationId xmlns:a16="http://schemas.microsoft.com/office/drawing/2014/main" id="{C2D6ACC3-A3D5-DE08-C500-AC04FA9F507E}"/>
              </a:ext>
            </a:extLst>
          </p:cNvPr>
          <p:cNvSpPr>
            <a:spLocks noGrp="1"/>
          </p:cNvSpPr>
          <p:nvPr>
            <p:ph type="sldNum" sz="quarter" idx="12"/>
          </p:nvPr>
        </p:nvSpPr>
        <p:spPr/>
        <p:txBody>
          <a:bodyPr/>
          <a:lstStyle/>
          <a:p>
            <a:fld id="{4D9930D5-A06B-E842-B322-FA5D772CE03B}" type="slidenum">
              <a:rPr lang="fr-FR" smtClean="0"/>
              <a:t>3</a:t>
            </a:fld>
            <a:endParaRPr lang="fr-FR"/>
          </a:p>
        </p:txBody>
      </p:sp>
    </p:spTree>
    <p:extLst>
      <p:ext uri="{BB962C8B-B14F-4D97-AF65-F5344CB8AC3E}">
        <p14:creationId xmlns:p14="http://schemas.microsoft.com/office/powerpoint/2010/main" val="192867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373A8611-E094-9BC1-8C21-1B3B73DA0084}"/>
              </a:ext>
            </a:extLst>
          </p:cNvPr>
          <p:cNvGrpSpPr/>
          <p:nvPr/>
        </p:nvGrpSpPr>
        <p:grpSpPr>
          <a:xfrm>
            <a:off x="841976" y="2382216"/>
            <a:ext cx="932977" cy="932978"/>
            <a:chOff x="1576735" y="1520370"/>
            <a:chExt cx="1362517" cy="1362518"/>
          </a:xfrm>
        </p:grpSpPr>
        <p:sp>
          <p:nvSpPr>
            <p:cNvPr id="10" name="Ellipse 9">
              <a:extLst>
                <a:ext uri="{FF2B5EF4-FFF2-40B4-BE49-F238E27FC236}">
                  <a16:creationId xmlns:a16="http://schemas.microsoft.com/office/drawing/2014/main" id="{CFB79AE4-FBEA-BB1D-62AD-819DB45ED69F}"/>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2" name="Graphique 11">
              <a:extLst>
                <a:ext uri="{FF2B5EF4-FFF2-40B4-BE49-F238E27FC236}">
                  <a16:creationId xmlns:a16="http://schemas.microsoft.com/office/drawing/2014/main" id="{70398A62-2F42-FF77-A715-7A6C5EB7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sp>
        <p:nvSpPr>
          <p:cNvPr id="37" name="ZoneTexte 36">
            <a:extLst>
              <a:ext uri="{FF2B5EF4-FFF2-40B4-BE49-F238E27FC236}">
                <a16:creationId xmlns:a16="http://schemas.microsoft.com/office/drawing/2014/main" id="{348325D6-E376-F609-DDB8-096F2C425A6F}"/>
              </a:ext>
            </a:extLst>
          </p:cNvPr>
          <p:cNvSpPr txBox="1"/>
          <p:nvPr/>
        </p:nvSpPr>
        <p:spPr>
          <a:xfrm>
            <a:off x="273215" y="2028712"/>
            <a:ext cx="2070502"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EXPLORE DATA</a:t>
            </a:r>
          </a:p>
        </p:txBody>
      </p:sp>
      <p:sp>
        <p:nvSpPr>
          <p:cNvPr id="60" name="ZoneTexte 59">
            <a:extLst>
              <a:ext uri="{FF2B5EF4-FFF2-40B4-BE49-F238E27FC236}">
                <a16:creationId xmlns:a16="http://schemas.microsoft.com/office/drawing/2014/main" id="{38C6FEE8-9538-EE6C-64A5-69830BF0A593}"/>
              </a:ext>
            </a:extLst>
          </p:cNvPr>
          <p:cNvSpPr txBox="1"/>
          <p:nvPr/>
        </p:nvSpPr>
        <p:spPr>
          <a:xfrm>
            <a:off x="2677071"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 ENGINEERING</a:t>
            </a:r>
          </a:p>
        </p:txBody>
      </p:sp>
      <p:sp>
        <p:nvSpPr>
          <p:cNvPr id="61" name="ZoneTexte 60">
            <a:extLst>
              <a:ext uri="{FF2B5EF4-FFF2-40B4-BE49-F238E27FC236}">
                <a16:creationId xmlns:a16="http://schemas.microsoft.com/office/drawing/2014/main" id="{BC20B554-F6AC-8FC5-EFE6-9C7E9706B2A1}"/>
              </a:ext>
            </a:extLst>
          </p:cNvPr>
          <p:cNvSpPr txBox="1"/>
          <p:nvPr/>
        </p:nvSpPr>
        <p:spPr>
          <a:xfrm>
            <a:off x="5080928"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sp>
        <p:nvSpPr>
          <p:cNvPr id="62" name="ZoneTexte 61">
            <a:extLst>
              <a:ext uri="{FF2B5EF4-FFF2-40B4-BE49-F238E27FC236}">
                <a16:creationId xmlns:a16="http://schemas.microsoft.com/office/drawing/2014/main" id="{5E3FAC24-4544-B699-5E74-0E05007F00E7}"/>
              </a:ext>
            </a:extLst>
          </p:cNvPr>
          <p:cNvSpPr txBox="1"/>
          <p:nvPr/>
        </p:nvSpPr>
        <p:spPr>
          <a:xfrm>
            <a:off x="7484785"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INTERPRETATION</a:t>
            </a:r>
          </a:p>
        </p:txBody>
      </p:sp>
      <p:sp>
        <p:nvSpPr>
          <p:cNvPr id="63" name="ZoneTexte 62">
            <a:extLst>
              <a:ext uri="{FF2B5EF4-FFF2-40B4-BE49-F238E27FC236}">
                <a16:creationId xmlns:a16="http://schemas.microsoft.com/office/drawing/2014/main" id="{95DFDBE0-7191-FB72-7E24-84D563A1A9F6}"/>
              </a:ext>
            </a:extLst>
          </p:cNvPr>
          <p:cNvSpPr txBox="1"/>
          <p:nvPr/>
        </p:nvSpPr>
        <p:spPr>
          <a:xfrm>
            <a:off x="9888642"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DEPLOYMENT</a:t>
            </a:r>
          </a:p>
        </p:txBody>
      </p:sp>
      <p:sp>
        <p:nvSpPr>
          <p:cNvPr id="3" name="Rectangle : coins arrondis 2">
            <a:extLst>
              <a:ext uri="{FF2B5EF4-FFF2-40B4-BE49-F238E27FC236}">
                <a16:creationId xmlns:a16="http://schemas.microsoft.com/office/drawing/2014/main" id="{F7E0C74F-57E7-71B8-6232-38046509A335}"/>
              </a:ext>
            </a:extLst>
          </p:cNvPr>
          <p:cNvSpPr/>
          <p:nvPr/>
        </p:nvSpPr>
        <p:spPr>
          <a:xfrm>
            <a:off x="273214" y="757484"/>
            <a:ext cx="11685932" cy="720090"/>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business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binary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classification model. 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machine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capable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class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1</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0</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otherwise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input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 application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might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patterns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situations.</a:t>
            </a:r>
          </a:p>
        </p:txBody>
      </p:sp>
      <p:sp>
        <p:nvSpPr>
          <p:cNvPr id="4" name="Rectangle : coins arrondis 3">
            <a:extLst>
              <a:ext uri="{FF2B5EF4-FFF2-40B4-BE49-F238E27FC236}">
                <a16:creationId xmlns:a16="http://schemas.microsoft.com/office/drawing/2014/main" id="{58245C02-E595-A971-AEDF-228F2EC8709C}"/>
              </a:ext>
            </a:extLst>
          </p:cNvPr>
          <p:cNvSpPr/>
          <p:nvPr/>
        </p:nvSpPr>
        <p:spPr>
          <a:xfrm>
            <a:off x="273214"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Collecting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cleaning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statistical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methods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visualization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characteristics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identify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relationships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anomalies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inform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modeling process.</a:t>
            </a:r>
          </a:p>
        </p:txBody>
      </p:sp>
      <p:sp>
        <p:nvSpPr>
          <p:cNvPr id="9" name="Rectangle : coins arrondis 8">
            <a:extLst>
              <a:ext uri="{FF2B5EF4-FFF2-40B4-BE49-F238E27FC236}">
                <a16:creationId xmlns:a16="http://schemas.microsoft.com/office/drawing/2014/main" id="{667B2213-6E23-519B-322F-A53525D96765}"/>
              </a:ext>
            </a:extLst>
          </p:cNvPr>
          <p:cNvSpPr/>
          <p:nvPr/>
        </p:nvSpPr>
        <p:spPr>
          <a:xfrm>
            <a:off x="2677071"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engineering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refining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variables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raw</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improve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generating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transforming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impactful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variables. 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crucial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capabilities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1" name="Rectangle : coins arrondis 10">
            <a:extLst>
              <a:ext uri="{FF2B5EF4-FFF2-40B4-BE49-F238E27FC236}">
                <a16:creationId xmlns:a16="http://schemas.microsoft.com/office/drawing/2014/main" id="{B8865D62-1E4E-D079-CF01-6944623DC005}"/>
              </a:ext>
            </a:extLst>
          </p:cNvPr>
          <p:cNvSpPr/>
          <p:nvPr/>
        </p:nvSpPr>
        <p:spPr>
          <a:xfrm>
            <a:off x="5080928"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 a model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prepared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identify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relevant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splitting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training and validation sets, tuning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hyperparameters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evaluating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performance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metrics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reliability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5" name="Rectangle : coins arrondis 14">
            <a:extLst>
              <a:ext uri="{FF2B5EF4-FFF2-40B4-BE49-F238E27FC236}">
                <a16:creationId xmlns:a16="http://schemas.microsoft.com/office/drawing/2014/main" id="{17CAAAD8-4AD1-057A-B09D-D55F32DEB676}"/>
              </a:ext>
            </a:extLst>
          </p:cNvPr>
          <p:cNvSpPr/>
          <p:nvPr/>
        </p:nvSpPr>
        <p:spPr>
          <a:xfrm>
            <a:off x="7484785"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explain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influence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outcomes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like SHAP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transparency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insights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decision-making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process,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trustworthy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actionable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6" name="Rectangle : coins arrondis 15">
            <a:extLst>
              <a:ext uri="{FF2B5EF4-FFF2-40B4-BE49-F238E27FC236}">
                <a16:creationId xmlns:a16="http://schemas.microsoft.com/office/drawing/2014/main" id="{5388CF99-B078-1AEF-9A05-D405720B0EDE}"/>
              </a:ext>
            </a:extLst>
          </p:cNvPr>
          <p:cNvSpPr/>
          <p:nvPr/>
        </p:nvSpPr>
        <p:spPr>
          <a:xfrm>
            <a:off x="9888643"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and design a simple and user-</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friendly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a:t>
            </a:r>
          </a:p>
        </p:txBody>
      </p:sp>
      <p:grpSp>
        <p:nvGrpSpPr>
          <p:cNvPr id="17" name="Groupe 16">
            <a:extLst>
              <a:ext uri="{FF2B5EF4-FFF2-40B4-BE49-F238E27FC236}">
                <a16:creationId xmlns:a16="http://schemas.microsoft.com/office/drawing/2014/main" id="{0348A97F-DC67-744A-FEA4-330E981265A1}"/>
              </a:ext>
            </a:extLst>
          </p:cNvPr>
          <p:cNvGrpSpPr/>
          <p:nvPr/>
        </p:nvGrpSpPr>
        <p:grpSpPr>
          <a:xfrm>
            <a:off x="3245833" y="2382216"/>
            <a:ext cx="932977" cy="932978"/>
            <a:chOff x="1576735" y="1520370"/>
            <a:chExt cx="1362517" cy="1362518"/>
          </a:xfrm>
        </p:grpSpPr>
        <p:sp>
          <p:nvSpPr>
            <p:cNvPr id="18" name="Ellipse 17">
              <a:extLst>
                <a:ext uri="{FF2B5EF4-FFF2-40B4-BE49-F238E27FC236}">
                  <a16:creationId xmlns:a16="http://schemas.microsoft.com/office/drawing/2014/main" id="{52EF2AE9-AF58-14D7-F0C6-8C40DF368A5D}"/>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9" name="Graphique 18">
              <a:extLst>
                <a:ext uri="{FF2B5EF4-FFF2-40B4-BE49-F238E27FC236}">
                  <a16:creationId xmlns:a16="http://schemas.microsoft.com/office/drawing/2014/main" id="{DEDA6416-AFA9-E662-4B2F-7DBB5DF04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20" name="Groupe 19">
            <a:extLst>
              <a:ext uri="{FF2B5EF4-FFF2-40B4-BE49-F238E27FC236}">
                <a16:creationId xmlns:a16="http://schemas.microsoft.com/office/drawing/2014/main" id="{D4EB02D7-CA9B-C4A6-FE42-1CCDBBB8CB1F}"/>
              </a:ext>
            </a:extLst>
          </p:cNvPr>
          <p:cNvGrpSpPr/>
          <p:nvPr/>
        </p:nvGrpSpPr>
        <p:grpSpPr>
          <a:xfrm>
            <a:off x="5649690" y="2382216"/>
            <a:ext cx="932977" cy="932978"/>
            <a:chOff x="1576735" y="1520370"/>
            <a:chExt cx="1362517" cy="1362518"/>
          </a:xfrm>
        </p:grpSpPr>
        <p:sp>
          <p:nvSpPr>
            <p:cNvPr id="21" name="Ellipse 20">
              <a:extLst>
                <a:ext uri="{FF2B5EF4-FFF2-40B4-BE49-F238E27FC236}">
                  <a16:creationId xmlns:a16="http://schemas.microsoft.com/office/drawing/2014/main" id="{1FBF74BE-AACB-7896-00A7-D205F617AF9E}"/>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22" name="Graphique 21">
              <a:extLst>
                <a:ext uri="{FF2B5EF4-FFF2-40B4-BE49-F238E27FC236}">
                  <a16:creationId xmlns:a16="http://schemas.microsoft.com/office/drawing/2014/main" id="{AB2D3033-D955-5F3D-1C61-85D82139E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23" name="Groupe 22">
            <a:extLst>
              <a:ext uri="{FF2B5EF4-FFF2-40B4-BE49-F238E27FC236}">
                <a16:creationId xmlns:a16="http://schemas.microsoft.com/office/drawing/2014/main" id="{B0B28077-FF1C-4DFE-6529-5D8C501DE0EA}"/>
              </a:ext>
            </a:extLst>
          </p:cNvPr>
          <p:cNvGrpSpPr/>
          <p:nvPr/>
        </p:nvGrpSpPr>
        <p:grpSpPr>
          <a:xfrm>
            <a:off x="8053547" y="2382216"/>
            <a:ext cx="932977" cy="932978"/>
            <a:chOff x="1576735" y="1520370"/>
            <a:chExt cx="1362517" cy="1362518"/>
          </a:xfrm>
        </p:grpSpPr>
        <p:sp>
          <p:nvSpPr>
            <p:cNvPr id="25" name="Ellipse 24">
              <a:extLst>
                <a:ext uri="{FF2B5EF4-FFF2-40B4-BE49-F238E27FC236}">
                  <a16:creationId xmlns:a16="http://schemas.microsoft.com/office/drawing/2014/main" id="{BCA4BCFD-28A6-84C8-ED50-7C420683124D}"/>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33" name="Graphique 32">
              <a:extLst>
                <a:ext uri="{FF2B5EF4-FFF2-40B4-BE49-F238E27FC236}">
                  <a16:creationId xmlns:a16="http://schemas.microsoft.com/office/drawing/2014/main" id="{F9F3CA8C-3FBA-9060-AF2A-33EF40CDC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38" name="Groupe 37">
            <a:extLst>
              <a:ext uri="{FF2B5EF4-FFF2-40B4-BE49-F238E27FC236}">
                <a16:creationId xmlns:a16="http://schemas.microsoft.com/office/drawing/2014/main" id="{ACF931B0-A022-4533-6DCF-18173C3278A3}"/>
              </a:ext>
            </a:extLst>
          </p:cNvPr>
          <p:cNvGrpSpPr/>
          <p:nvPr/>
        </p:nvGrpSpPr>
        <p:grpSpPr>
          <a:xfrm>
            <a:off x="10457404" y="2382216"/>
            <a:ext cx="932977" cy="932978"/>
            <a:chOff x="1576735" y="1520370"/>
            <a:chExt cx="1362517" cy="1362518"/>
          </a:xfrm>
        </p:grpSpPr>
        <p:sp>
          <p:nvSpPr>
            <p:cNvPr id="40" name="Ellipse 39">
              <a:extLst>
                <a:ext uri="{FF2B5EF4-FFF2-40B4-BE49-F238E27FC236}">
                  <a16:creationId xmlns:a16="http://schemas.microsoft.com/office/drawing/2014/main" id="{B2D9128F-DD3D-5CA0-6F30-60E8D75BF52C}"/>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7" name="Graphique 46">
              <a:extLst>
                <a:ext uri="{FF2B5EF4-FFF2-40B4-BE49-F238E27FC236}">
                  <a16:creationId xmlns:a16="http://schemas.microsoft.com/office/drawing/2014/main" id="{4A5D9D7E-602F-3ABC-C525-1CA06D2D3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sp>
        <p:nvSpPr>
          <p:cNvPr id="48" name="Chevron 47">
            <a:extLst>
              <a:ext uri="{FF2B5EF4-FFF2-40B4-BE49-F238E27FC236}">
                <a16:creationId xmlns:a16="http://schemas.microsoft.com/office/drawing/2014/main" id="{14D48B42-1C04-4EB5-C615-8120C7C4F11B}"/>
              </a:ext>
            </a:extLst>
          </p:cNvPr>
          <p:cNvSpPr/>
          <p:nvPr/>
        </p:nvSpPr>
        <p:spPr>
          <a:xfrm>
            <a:off x="2425614" y="2642813"/>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0" name="Chevron 49">
            <a:extLst>
              <a:ext uri="{FF2B5EF4-FFF2-40B4-BE49-F238E27FC236}">
                <a16:creationId xmlns:a16="http://schemas.microsoft.com/office/drawing/2014/main" id="{875ABA7F-DFAB-7080-1782-B01E38673006}"/>
              </a:ext>
            </a:extLst>
          </p:cNvPr>
          <p:cNvSpPr/>
          <p:nvPr/>
        </p:nvSpPr>
        <p:spPr>
          <a:xfrm>
            <a:off x="4829471" y="2642813"/>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1" name="Chevron 50">
            <a:extLst>
              <a:ext uri="{FF2B5EF4-FFF2-40B4-BE49-F238E27FC236}">
                <a16:creationId xmlns:a16="http://schemas.microsoft.com/office/drawing/2014/main" id="{1F04AD6A-55C4-05AC-5FC4-4FA20720E6D2}"/>
              </a:ext>
            </a:extLst>
          </p:cNvPr>
          <p:cNvSpPr/>
          <p:nvPr/>
        </p:nvSpPr>
        <p:spPr>
          <a:xfrm>
            <a:off x="7233328" y="2642812"/>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3" name="Chevron 52">
            <a:extLst>
              <a:ext uri="{FF2B5EF4-FFF2-40B4-BE49-F238E27FC236}">
                <a16:creationId xmlns:a16="http://schemas.microsoft.com/office/drawing/2014/main" id="{14118C2E-A0E9-5362-79FB-5C400EEA9BE5}"/>
              </a:ext>
            </a:extLst>
          </p:cNvPr>
          <p:cNvSpPr/>
          <p:nvPr/>
        </p:nvSpPr>
        <p:spPr>
          <a:xfrm>
            <a:off x="9637185" y="2642811"/>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8" name="Groupe 7">
            <a:extLst>
              <a:ext uri="{FF2B5EF4-FFF2-40B4-BE49-F238E27FC236}">
                <a16:creationId xmlns:a16="http://schemas.microsoft.com/office/drawing/2014/main" id="{3D4DE929-E614-C2C8-BAD6-556CB9D4F30C}"/>
              </a:ext>
            </a:extLst>
          </p:cNvPr>
          <p:cNvGrpSpPr/>
          <p:nvPr/>
        </p:nvGrpSpPr>
        <p:grpSpPr>
          <a:xfrm>
            <a:off x="0" y="59216"/>
            <a:ext cx="10694241" cy="584775"/>
            <a:chOff x="0" y="59216"/>
            <a:chExt cx="10694241" cy="584775"/>
          </a:xfrm>
        </p:grpSpPr>
        <p:sp>
          <p:nvSpPr>
            <p:cNvPr id="14" name="ZoneTexte 13">
              <a:extLst>
                <a:ext uri="{FF2B5EF4-FFF2-40B4-BE49-F238E27FC236}">
                  <a16:creationId xmlns:a16="http://schemas.microsoft.com/office/drawing/2014/main" id="{5CF3D42A-CD11-B97B-C3D1-A3DA6D41A22F}"/>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METHODOLOGY</a:t>
              </a:r>
            </a:p>
          </p:txBody>
        </p:sp>
        <p:cxnSp>
          <p:nvCxnSpPr>
            <p:cNvPr id="24" name="Connecteur droit 23">
              <a:extLst>
                <a:ext uri="{FF2B5EF4-FFF2-40B4-BE49-F238E27FC236}">
                  <a16:creationId xmlns:a16="http://schemas.microsoft.com/office/drawing/2014/main" id="{23824F6A-B2FD-7525-227B-116078E9E47F}"/>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7" name="Espace réservé du numéro de diapositive 26">
            <a:extLst>
              <a:ext uri="{FF2B5EF4-FFF2-40B4-BE49-F238E27FC236}">
                <a16:creationId xmlns:a16="http://schemas.microsoft.com/office/drawing/2014/main" id="{2721A51C-8835-4D7B-179F-46247AA8004C}"/>
              </a:ext>
            </a:extLst>
          </p:cNvPr>
          <p:cNvSpPr>
            <a:spLocks noGrp="1"/>
          </p:cNvSpPr>
          <p:nvPr>
            <p:ph type="sldNum" sz="quarter" idx="12"/>
          </p:nvPr>
        </p:nvSpPr>
        <p:spPr/>
        <p:txBody>
          <a:bodyPr/>
          <a:lstStyle/>
          <a:p>
            <a:fld id="{4D9930D5-A06B-E842-B322-FA5D772CE03B}" type="slidenum">
              <a:rPr lang="fr-FR" smtClean="0"/>
              <a:t>4</a:t>
            </a:fld>
            <a:endParaRPr lang="fr-FR"/>
          </a:p>
        </p:txBody>
      </p:sp>
    </p:spTree>
    <p:extLst>
      <p:ext uri="{BB962C8B-B14F-4D97-AF65-F5344CB8AC3E}">
        <p14:creationId xmlns:p14="http://schemas.microsoft.com/office/powerpoint/2010/main" val="24524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 coins arrondis 118">
            <a:extLst>
              <a:ext uri="{FF2B5EF4-FFF2-40B4-BE49-F238E27FC236}">
                <a16:creationId xmlns:a16="http://schemas.microsoft.com/office/drawing/2014/main" id="{C81D21F8-E956-D368-DCED-0B3E5FCDAD30}"/>
              </a:ext>
            </a:extLst>
          </p:cNvPr>
          <p:cNvSpPr/>
          <p:nvPr/>
        </p:nvSpPr>
        <p:spPr>
          <a:xfrm>
            <a:off x="273214" y="757484"/>
            <a:ext cx="11685932" cy="583992"/>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objective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have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assess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choose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right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approach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performance of the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aim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6" name="ZoneTexte 5">
            <a:extLst>
              <a:ext uri="{FF2B5EF4-FFF2-40B4-BE49-F238E27FC236}">
                <a16:creationId xmlns:a16="http://schemas.microsoft.com/office/drawing/2014/main" id="{5CAE128F-48A4-49E2-804C-73059BD56DBD}"/>
              </a:ext>
            </a:extLst>
          </p:cNvPr>
          <p:cNvSpPr txBox="1"/>
          <p:nvPr/>
        </p:nvSpPr>
        <p:spPr>
          <a:xfrm>
            <a:off x="8247954" y="1696280"/>
            <a:ext cx="2263695"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MISSING VALUES</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Rectangle : coins arrondis 8">
            <a:extLst>
              <a:ext uri="{FF2B5EF4-FFF2-40B4-BE49-F238E27FC236}">
                <a16:creationId xmlns:a16="http://schemas.microsoft.com/office/drawing/2014/main" id="{03AC3FFF-1E9C-7B06-E7F6-668ECB8D31BA}"/>
              </a:ext>
            </a:extLst>
          </p:cNvPr>
          <p:cNvSpPr/>
          <p:nvPr/>
        </p:nvSpPr>
        <p:spPr>
          <a:xfrm>
            <a:off x="6800461" y="2004057"/>
            <a:ext cx="5158685" cy="71907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values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introduce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reduce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effectiveness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handling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appropriately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maintain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integrity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analyses.</a:t>
            </a:r>
          </a:p>
        </p:txBody>
      </p:sp>
      <p:sp>
        <p:nvSpPr>
          <p:cNvPr id="10" name="ZoneTexte 9">
            <a:extLst>
              <a:ext uri="{FF2B5EF4-FFF2-40B4-BE49-F238E27FC236}">
                <a16:creationId xmlns:a16="http://schemas.microsoft.com/office/drawing/2014/main" id="{5F21ED22-AC69-6FDE-DE91-B26147055BF7}"/>
              </a:ext>
            </a:extLst>
          </p:cNvPr>
          <p:cNvSpPr txBox="1"/>
          <p:nvPr/>
        </p:nvSpPr>
        <p:spPr>
          <a:xfrm>
            <a:off x="2074314" y="1696279"/>
            <a:ext cx="2554352"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TARGET REPARTITION</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Rectangle : coins arrondis 10">
            <a:extLst>
              <a:ext uri="{FF2B5EF4-FFF2-40B4-BE49-F238E27FC236}">
                <a16:creationId xmlns:a16="http://schemas.microsoft.com/office/drawing/2014/main" id="{075097F9-DE76-6BD6-8164-165FE2545108}"/>
              </a:ext>
            </a:extLst>
          </p:cNvPr>
          <p:cNvSpPr/>
          <p:nvPr/>
        </p:nvSpPr>
        <p:spPr>
          <a:xfrm>
            <a:off x="273214" y="2004057"/>
            <a:ext cx="5863146" cy="71907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treat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because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lead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performance,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where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favor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majority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neglect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minority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poor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generalization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pic>
        <p:nvPicPr>
          <p:cNvPr id="13" name="Image 12" descr="Une image contenant texte, capture d’écran, logo, Police&#10;&#10;Description générée automatiquement">
            <a:extLst>
              <a:ext uri="{FF2B5EF4-FFF2-40B4-BE49-F238E27FC236}">
                <a16:creationId xmlns:a16="http://schemas.microsoft.com/office/drawing/2014/main" id="{8365A60E-66ED-102C-00B1-1615E0E75C81}"/>
              </a:ext>
            </a:extLst>
          </p:cNvPr>
          <p:cNvPicPr>
            <a:picLocks noChangeAspect="1"/>
          </p:cNvPicPr>
          <p:nvPr/>
        </p:nvPicPr>
        <p:blipFill>
          <a:blip r:embed="rId3"/>
          <a:stretch>
            <a:fillRect/>
          </a:stretch>
        </p:blipFill>
        <p:spPr>
          <a:xfrm>
            <a:off x="2410064" y="2792168"/>
            <a:ext cx="1882852" cy="1874012"/>
          </a:xfrm>
          <a:prstGeom prst="rect">
            <a:avLst/>
          </a:prstGeom>
        </p:spPr>
      </p:pic>
      <p:pic>
        <p:nvPicPr>
          <p:cNvPr id="17" name="Image 16" descr="Une image contenant texte, capture d’écran, nombre, Police&#10;&#10;Description générée automatiquement">
            <a:extLst>
              <a:ext uri="{FF2B5EF4-FFF2-40B4-BE49-F238E27FC236}">
                <a16:creationId xmlns:a16="http://schemas.microsoft.com/office/drawing/2014/main" id="{A0F90A48-5A64-C975-0A72-AC9F00D958B8}"/>
              </a:ext>
            </a:extLst>
          </p:cNvPr>
          <p:cNvPicPr>
            <a:picLocks noChangeAspect="1"/>
          </p:cNvPicPr>
          <p:nvPr/>
        </p:nvPicPr>
        <p:blipFill>
          <a:blip r:embed="rId4"/>
          <a:stretch>
            <a:fillRect/>
          </a:stretch>
        </p:blipFill>
        <p:spPr>
          <a:xfrm>
            <a:off x="7264873" y="2960678"/>
            <a:ext cx="4229858" cy="1657057"/>
          </a:xfrm>
          <a:prstGeom prst="rect">
            <a:avLst/>
          </a:prstGeom>
        </p:spPr>
      </p:pic>
      <p:sp>
        <p:nvSpPr>
          <p:cNvPr id="18" name="Rectangle : coins arrondis 17">
            <a:extLst>
              <a:ext uri="{FF2B5EF4-FFF2-40B4-BE49-F238E27FC236}">
                <a16:creationId xmlns:a16="http://schemas.microsoft.com/office/drawing/2014/main" id="{0AC5C926-50D8-D5E1-D464-9531AF216D52}"/>
              </a:ext>
            </a:extLst>
          </p:cNvPr>
          <p:cNvSpPr/>
          <p:nvPr/>
        </p:nvSpPr>
        <p:spPr>
          <a:xfrm>
            <a:off x="273214" y="5057103"/>
            <a:ext cx="5863146" cy="1367920"/>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resampling</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technique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consists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reducing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size of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majority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in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dataset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balance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minority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specific</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 Learning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Random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Forest, le Gradient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Boosting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known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efficient on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imbalanced</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9" name="Rectangle : coins arrondis 18">
            <a:extLst>
              <a:ext uri="{FF2B5EF4-FFF2-40B4-BE49-F238E27FC236}">
                <a16:creationId xmlns:a16="http://schemas.microsoft.com/office/drawing/2014/main" id="{CAE4AF56-6DB1-EFF8-1888-69F4557A22FB}"/>
              </a:ext>
            </a:extLst>
          </p:cNvPr>
          <p:cNvSpPr/>
          <p:nvPr/>
        </p:nvSpPr>
        <p:spPr>
          <a:xfrm>
            <a:off x="6800461" y="5052709"/>
            <a:ext cx="5158685" cy="1372314"/>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an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imputation technique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estimating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replacing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values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plausible substitutes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available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information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dataset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adequat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 Learning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handle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grpSp>
        <p:nvGrpSpPr>
          <p:cNvPr id="5" name="Groupe 4">
            <a:extLst>
              <a:ext uri="{FF2B5EF4-FFF2-40B4-BE49-F238E27FC236}">
                <a16:creationId xmlns:a16="http://schemas.microsoft.com/office/drawing/2014/main" id="{19480C56-D749-E138-F19E-4C909B466DF5}"/>
              </a:ext>
            </a:extLst>
          </p:cNvPr>
          <p:cNvGrpSpPr/>
          <p:nvPr/>
        </p:nvGrpSpPr>
        <p:grpSpPr>
          <a:xfrm>
            <a:off x="0" y="59216"/>
            <a:ext cx="10694241" cy="584775"/>
            <a:chOff x="0" y="59216"/>
            <a:chExt cx="10694241" cy="584775"/>
          </a:xfrm>
        </p:grpSpPr>
        <p:sp>
          <p:nvSpPr>
            <p:cNvPr id="7" name="ZoneTexte 6">
              <a:extLst>
                <a:ext uri="{FF2B5EF4-FFF2-40B4-BE49-F238E27FC236}">
                  <a16:creationId xmlns:a16="http://schemas.microsoft.com/office/drawing/2014/main" id="{CED54992-68D7-C1D5-2C33-FDF6DC1F5FE1}"/>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EXPLORATION AND FEATURE ENGINEERING (1/2)</a:t>
              </a:r>
            </a:p>
          </p:txBody>
        </p:sp>
        <p:cxnSp>
          <p:nvCxnSpPr>
            <p:cNvPr id="8" name="Connecteur droit 7">
              <a:extLst>
                <a:ext uri="{FF2B5EF4-FFF2-40B4-BE49-F238E27FC236}">
                  <a16:creationId xmlns:a16="http://schemas.microsoft.com/office/drawing/2014/main" id="{A05B1889-B7FE-29DD-243B-A01BBD6FC223}"/>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4" name="Espace réservé du numéro de diapositive 13">
            <a:extLst>
              <a:ext uri="{FF2B5EF4-FFF2-40B4-BE49-F238E27FC236}">
                <a16:creationId xmlns:a16="http://schemas.microsoft.com/office/drawing/2014/main" id="{A5A009E3-E3FA-5B3A-40B6-D9A764645665}"/>
              </a:ext>
            </a:extLst>
          </p:cNvPr>
          <p:cNvSpPr>
            <a:spLocks noGrp="1"/>
          </p:cNvSpPr>
          <p:nvPr>
            <p:ph type="sldNum" sz="quarter" idx="12"/>
          </p:nvPr>
        </p:nvSpPr>
        <p:spPr/>
        <p:txBody>
          <a:bodyPr/>
          <a:lstStyle/>
          <a:p>
            <a:fld id="{4D9930D5-A06B-E842-B322-FA5D772CE03B}" type="slidenum">
              <a:rPr lang="fr-FR" smtClean="0"/>
              <a:t>5</a:t>
            </a:fld>
            <a:endParaRPr lang="fr-FR"/>
          </a:p>
        </p:txBody>
      </p:sp>
    </p:spTree>
    <p:extLst>
      <p:ext uri="{BB962C8B-B14F-4D97-AF65-F5344CB8AC3E}">
        <p14:creationId xmlns:p14="http://schemas.microsoft.com/office/powerpoint/2010/main" val="194042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AE128F-48A4-49E2-804C-73059BD56DBD}"/>
              </a:ext>
            </a:extLst>
          </p:cNvPr>
          <p:cNvSpPr txBox="1"/>
          <p:nvPr/>
        </p:nvSpPr>
        <p:spPr>
          <a:xfrm>
            <a:off x="1902577" y="819691"/>
            <a:ext cx="1899954"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CORRELATION</a:t>
            </a:r>
            <a:endParaRPr lang="fr-FR" sz="16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Rectangle : coins arrondis 8">
            <a:extLst>
              <a:ext uri="{FF2B5EF4-FFF2-40B4-BE49-F238E27FC236}">
                <a16:creationId xmlns:a16="http://schemas.microsoft.com/office/drawing/2014/main" id="{03AC3FFF-1E9C-7B06-E7F6-668ECB8D31BA}"/>
              </a:ext>
            </a:extLst>
          </p:cNvPr>
          <p:cNvSpPr/>
          <p:nvPr/>
        </p:nvSpPr>
        <p:spPr>
          <a:xfrm>
            <a:off x="273213" y="1133940"/>
            <a:ext cx="5158685" cy="749361"/>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Taking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correlation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account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important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avoid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multicollinearity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adversely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affect model performance and compromise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interpretation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reliability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0" name="ZoneTexte 9">
            <a:extLst>
              <a:ext uri="{FF2B5EF4-FFF2-40B4-BE49-F238E27FC236}">
                <a16:creationId xmlns:a16="http://schemas.microsoft.com/office/drawing/2014/main" id="{5F21ED22-AC69-6FDE-DE91-B26147055BF7}"/>
              </a:ext>
            </a:extLst>
          </p:cNvPr>
          <p:cNvSpPr txBox="1"/>
          <p:nvPr/>
        </p:nvSpPr>
        <p:spPr>
          <a:xfrm>
            <a:off x="7417978" y="828647"/>
            <a:ext cx="3923647"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FEATURES RESCALING &amp; OUTLIERS</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Rectangle : coins arrondis 10">
            <a:extLst>
              <a:ext uri="{FF2B5EF4-FFF2-40B4-BE49-F238E27FC236}">
                <a16:creationId xmlns:a16="http://schemas.microsoft.com/office/drawing/2014/main" id="{075097F9-DE76-6BD6-8164-165FE2545108}"/>
              </a:ext>
            </a:extLst>
          </p:cNvPr>
          <p:cNvSpPr/>
          <p:nvPr/>
        </p:nvSpPr>
        <p:spPr>
          <a:xfrm>
            <a:off x="6800461" y="1133940"/>
            <a:ext cx="5158685" cy="749361"/>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Rescaling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avoiding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outliers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contributes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equally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process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prevents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disproportionately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influential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points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skewing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pic>
        <p:nvPicPr>
          <p:cNvPr id="4" name="Image 3" descr="Une image contenant texte, capture d’écran, diagramme, Parallèle&#10;&#10;Description générée automatiquement">
            <a:extLst>
              <a:ext uri="{FF2B5EF4-FFF2-40B4-BE49-F238E27FC236}">
                <a16:creationId xmlns:a16="http://schemas.microsoft.com/office/drawing/2014/main" id="{298FB997-9295-8C59-C244-8CB4FCA10DE3}"/>
              </a:ext>
            </a:extLst>
          </p:cNvPr>
          <p:cNvPicPr>
            <a:picLocks noChangeAspect="1"/>
          </p:cNvPicPr>
          <p:nvPr/>
        </p:nvPicPr>
        <p:blipFill>
          <a:blip r:embed="rId3"/>
          <a:stretch>
            <a:fillRect/>
          </a:stretch>
        </p:blipFill>
        <p:spPr>
          <a:xfrm>
            <a:off x="7987001" y="2161702"/>
            <a:ext cx="2785600" cy="2847699"/>
          </a:xfrm>
          <a:prstGeom prst="rect">
            <a:avLst/>
          </a:prstGeom>
        </p:spPr>
      </p:pic>
      <p:pic>
        <p:nvPicPr>
          <p:cNvPr id="12" name="Image 11" descr="Une image contenant texte, capture d’écran, diagramme, conception&#10;&#10;Description générée automatiquement">
            <a:extLst>
              <a:ext uri="{FF2B5EF4-FFF2-40B4-BE49-F238E27FC236}">
                <a16:creationId xmlns:a16="http://schemas.microsoft.com/office/drawing/2014/main" id="{3DC69551-2161-B591-F097-336C46CC7E87}"/>
              </a:ext>
            </a:extLst>
          </p:cNvPr>
          <p:cNvPicPr>
            <a:picLocks noChangeAspect="1"/>
          </p:cNvPicPr>
          <p:nvPr/>
        </p:nvPicPr>
        <p:blipFill>
          <a:blip r:embed="rId4"/>
          <a:stretch>
            <a:fillRect/>
          </a:stretch>
        </p:blipFill>
        <p:spPr>
          <a:xfrm>
            <a:off x="923941" y="2270302"/>
            <a:ext cx="3857226" cy="2630501"/>
          </a:xfrm>
          <a:prstGeom prst="rect">
            <a:avLst/>
          </a:prstGeom>
        </p:spPr>
      </p:pic>
      <p:grpSp>
        <p:nvGrpSpPr>
          <p:cNvPr id="3" name="Groupe 2">
            <a:extLst>
              <a:ext uri="{FF2B5EF4-FFF2-40B4-BE49-F238E27FC236}">
                <a16:creationId xmlns:a16="http://schemas.microsoft.com/office/drawing/2014/main" id="{A703D554-D520-041A-411F-89F83D7D5E62}"/>
              </a:ext>
            </a:extLst>
          </p:cNvPr>
          <p:cNvGrpSpPr/>
          <p:nvPr/>
        </p:nvGrpSpPr>
        <p:grpSpPr>
          <a:xfrm>
            <a:off x="0" y="59216"/>
            <a:ext cx="10694241" cy="584775"/>
            <a:chOff x="0" y="59216"/>
            <a:chExt cx="10694241" cy="584775"/>
          </a:xfrm>
        </p:grpSpPr>
        <p:sp>
          <p:nvSpPr>
            <p:cNvPr id="8" name="ZoneTexte 7">
              <a:extLst>
                <a:ext uri="{FF2B5EF4-FFF2-40B4-BE49-F238E27FC236}">
                  <a16:creationId xmlns:a16="http://schemas.microsoft.com/office/drawing/2014/main" id="{B6C0D1BC-6C8D-1C9B-B236-288A816E337A}"/>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EXPLORATION AND FEATURE ENGINEERING (2/2)</a:t>
              </a:r>
            </a:p>
          </p:txBody>
        </p:sp>
        <p:cxnSp>
          <p:nvCxnSpPr>
            <p:cNvPr id="13" name="Connecteur droit 12">
              <a:extLst>
                <a:ext uri="{FF2B5EF4-FFF2-40B4-BE49-F238E27FC236}">
                  <a16:creationId xmlns:a16="http://schemas.microsoft.com/office/drawing/2014/main" id="{20C94FD0-A26C-26FB-4396-4613AAADA6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7" name="Rectangle : coins arrondis 16">
            <a:extLst>
              <a:ext uri="{FF2B5EF4-FFF2-40B4-BE49-F238E27FC236}">
                <a16:creationId xmlns:a16="http://schemas.microsoft.com/office/drawing/2014/main" id="{D9637ED8-FD2A-4881-B7EC-55D88C504E68}"/>
              </a:ext>
            </a:extLst>
          </p:cNvPr>
          <p:cNvSpPr/>
          <p:nvPr/>
        </p:nvSpPr>
        <p:spPr>
          <a:xfrm>
            <a:off x="273214" y="5474289"/>
            <a:ext cx="5863146" cy="950734"/>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perform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keep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only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informative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robust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correlated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tree-based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like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Random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Forests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Gradient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Boosting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8" name="Rectangle : coins arrondis 17">
            <a:extLst>
              <a:ext uri="{FF2B5EF4-FFF2-40B4-BE49-F238E27FC236}">
                <a16:creationId xmlns:a16="http://schemas.microsoft.com/office/drawing/2014/main" id="{56A96EE6-E7C4-D995-BA73-F225C4F604C4}"/>
              </a:ext>
            </a:extLst>
          </p:cNvPr>
          <p:cNvSpPr/>
          <p:nvPr/>
        </p:nvSpPr>
        <p:spPr>
          <a:xfrm>
            <a:off x="6800461" y="5471235"/>
            <a:ext cx="5158685" cy="953788"/>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ready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rescaling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transforms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in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way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easier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machine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work</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putting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same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scale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20" name="Espace réservé du numéro de diapositive 19">
            <a:extLst>
              <a:ext uri="{FF2B5EF4-FFF2-40B4-BE49-F238E27FC236}">
                <a16:creationId xmlns:a16="http://schemas.microsoft.com/office/drawing/2014/main" id="{206B22EA-70DC-6D7B-8FB5-1823AFB5D071}"/>
              </a:ext>
            </a:extLst>
          </p:cNvPr>
          <p:cNvSpPr>
            <a:spLocks noGrp="1"/>
          </p:cNvSpPr>
          <p:nvPr>
            <p:ph type="sldNum" sz="quarter" idx="12"/>
          </p:nvPr>
        </p:nvSpPr>
        <p:spPr/>
        <p:txBody>
          <a:bodyPr/>
          <a:lstStyle/>
          <a:p>
            <a:fld id="{4D9930D5-A06B-E842-B322-FA5D772CE03B}" type="slidenum">
              <a:rPr lang="fr-FR" smtClean="0"/>
              <a:t>6</a:t>
            </a:fld>
            <a:endParaRPr lang="fr-FR"/>
          </a:p>
        </p:txBody>
      </p:sp>
    </p:spTree>
    <p:extLst>
      <p:ext uri="{BB962C8B-B14F-4D97-AF65-F5344CB8AC3E}">
        <p14:creationId xmlns:p14="http://schemas.microsoft.com/office/powerpoint/2010/main" val="295072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AACFF1AE-9CCB-07C2-8319-7F2DCB0103DD}"/>
              </a:ext>
            </a:extLst>
          </p:cNvPr>
          <p:cNvSpPr/>
          <p:nvPr/>
        </p:nvSpPr>
        <p:spPr>
          <a:xfrm>
            <a:off x="8877986" y="1210940"/>
            <a:ext cx="2874925" cy="5220137"/>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B318B5B3-A4B2-A06B-F454-69C846278106}"/>
              </a:ext>
            </a:extLst>
          </p:cNvPr>
          <p:cNvSpPr txBox="1"/>
          <p:nvPr/>
        </p:nvSpPr>
        <p:spPr>
          <a:xfrm>
            <a:off x="8671659" y="654400"/>
            <a:ext cx="3003591" cy="523220"/>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PERFORMANCE ON TEST DATA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(NOT SEEN YET)</a:t>
            </a:r>
            <a:endParaRPr lang="fr-FR" sz="1600" dirty="0">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17" name="Groupe 16">
            <a:extLst>
              <a:ext uri="{FF2B5EF4-FFF2-40B4-BE49-F238E27FC236}">
                <a16:creationId xmlns:a16="http://schemas.microsoft.com/office/drawing/2014/main" id="{288C7DE4-533A-8E50-3B59-83263C9F76EA}"/>
              </a:ext>
            </a:extLst>
          </p:cNvPr>
          <p:cNvGrpSpPr/>
          <p:nvPr/>
        </p:nvGrpSpPr>
        <p:grpSpPr>
          <a:xfrm>
            <a:off x="8968386" y="1277584"/>
            <a:ext cx="2701499" cy="1464482"/>
            <a:chOff x="8671659" y="1277584"/>
            <a:chExt cx="3003590" cy="1464482"/>
          </a:xfrm>
        </p:grpSpPr>
        <p:sp>
          <p:nvSpPr>
            <p:cNvPr id="8" name="ZoneTexte 7">
              <a:extLst>
                <a:ext uri="{FF2B5EF4-FFF2-40B4-BE49-F238E27FC236}">
                  <a16:creationId xmlns:a16="http://schemas.microsoft.com/office/drawing/2014/main" id="{DD3EC582-E9AA-47E9-5E59-BFF8A0AE2577}"/>
                </a:ext>
              </a:extLst>
            </p:cNvPr>
            <p:cNvSpPr txBox="1"/>
            <p:nvPr/>
          </p:nvSpPr>
          <p:spPr>
            <a:xfrm>
              <a:off x="9674622" y="1277584"/>
              <a:ext cx="997665"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85%</a:t>
              </a:r>
              <a:endParaRPr lang="fr-FR" sz="2800" dirty="0"/>
            </a:p>
          </p:txBody>
        </p:sp>
        <p:sp>
          <p:nvSpPr>
            <p:cNvPr id="11" name="ZoneTexte 10">
              <a:extLst>
                <a:ext uri="{FF2B5EF4-FFF2-40B4-BE49-F238E27FC236}">
                  <a16:creationId xmlns:a16="http://schemas.microsoft.com/office/drawing/2014/main" id="{76556F93-70E7-9E49-DC30-9F5BED909329}"/>
                </a:ext>
              </a:extLst>
            </p:cNvPr>
            <p:cNvSpPr txBox="1"/>
            <p:nvPr/>
          </p:nvSpPr>
          <p:spPr>
            <a:xfrm>
              <a:off x="8671659" y="1726403"/>
              <a:ext cx="3003590" cy="1015663"/>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AUC</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AUC of 85% </a:t>
              </a:r>
              <a:r>
                <a:rPr lang="fr-FR" sz="1050" dirty="0" err="1">
                  <a:solidFill>
                    <a:schemeClr val="tx1">
                      <a:lumMod val="50000"/>
                      <a:lumOff val="50000"/>
                    </a:schemeClr>
                  </a:solidFill>
                  <a:latin typeface="Calibri" panose="020F0502020204030204" pitchFamily="34" charset="0"/>
                  <a:cs typeface="Calibri" panose="020F0502020204030204" pitchFamily="34" charset="0"/>
                </a:rPr>
                <a:t>indicates</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that</a:t>
              </a:r>
              <a:r>
                <a:rPr lang="fr-FR" sz="1050" dirty="0">
                  <a:solidFill>
                    <a:schemeClr val="tx1">
                      <a:lumMod val="50000"/>
                      <a:lumOff val="50000"/>
                    </a:schemeClr>
                  </a:solidFill>
                  <a:latin typeface="Calibri" panose="020F0502020204030204" pitchFamily="34" charset="0"/>
                  <a:cs typeface="Calibri" panose="020F0502020204030204" pitchFamily="34" charset="0"/>
                </a:rPr>
                <a:t> the model has a high </a:t>
              </a:r>
              <a:r>
                <a:rPr lang="fr-FR" sz="1050" dirty="0" err="1">
                  <a:solidFill>
                    <a:schemeClr val="tx1">
                      <a:lumMod val="50000"/>
                      <a:lumOff val="50000"/>
                    </a:schemeClr>
                  </a:solidFill>
                  <a:latin typeface="Calibri" panose="020F0502020204030204" pitchFamily="34" charset="0"/>
                  <a:cs typeface="Calibri" panose="020F0502020204030204" pitchFamily="34" charset="0"/>
                </a:rPr>
                <a:t>level</a:t>
              </a:r>
              <a:r>
                <a:rPr lang="fr-FR" sz="1050" dirty="0">
                  <a:solidFill>
                    <a:schemeClr val="tx1">
                      <a:lumMod val="50000"/>
                      <a:lumOff val="50000"/>
                    </a:schemeClr>
                  </a:solidFill>
                  <a:latin typeface="Calibri" panose="020F0502020204030204" pitchFamily="34" charset="0"/>
                  <a:cs typeface="Calibri" panose="020F0502020204030204" pitchFamily="34" charset="0"/>
                </a:rPr>
                <a:t> of </a:t>
              </a:r>
              <a:r>
                <a:rPr lang="fr-FR" sz="1050" dirty="0" err="1">
                  <a:solidFill>
                    <a:schemeClr val="tx1">
                      <a:lumMod val="50000"/>
                      <a:lumOff val="50000"/>
                    </a:schemeClr>
                  </a:solidFill>
                  <a:latin typeface="Calibri" panose="020F0502020204030204" pitchFamily="34" charset="0"/>
                  <a:cs typeface="Calibri" panose="020F0502020204030204" pitchFamily="34" charset="0"/>
                </a:rPr>
                <a:t>accuracy</a:t>
              </a:r>
              <a:r>
                <a:rPr lang="fr-FR" sz="1050" dirty="0">
                  <a:solidFill>
                    <a:schemeClr val="tx1">
                      <a:lumMod val="50000"/>
                      <a:lumOff val="50000"/>
                    </a:schemeClr>
                  </a:solidFill>
                  <a:latin typeface="Calibri" panose="020F0502020204030204" pitchFamily="34" charset="0"/>
                  <a:cs typeface="Calibri" panose="020F0502020204030204" pitchFamily="34" charset="0"/>
                </a:rPr>
                <a:t> in </a:t>
              </a:r>
              <a:r>
                <a:rPr lang="fr-FR" sz="1050" dirty="0" err="1">
                  <a:solidFill>
                    <a:schemeClr val="tx1">
                      <a:lumMod val="50000"/>
                      <a:lumOff val="50000"/>
                    </a:schemeClr>
                  </a:solidFill>
                  <a:latin typeface="Calibri" panose="020F0502020204030204" pitchFamily="34" charset="0"/>
                  <a:cs typeface="Calibri" panose="020F0502020204030204" pitchFamily="34" charset="0"/>
                </a:rPr>
                <a:t>distinguishing</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between</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and non-</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classes.</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cxnSp>
        <p:nvCxnSpPr>
          <p:cNvPr id="14" name="Straight Connector 33">
            <a:extLst>
              <a:ext uri="{FF2B5EF4-FFF2-40B4-BE49-F238E27FC236}">
                <a16:creationId xmlns:a16="http://schemas.microsoft.com/office/drawing/2014/main" id="{FC66EC99-63F1-CBE1-BCF8-BB690210062B}"/>
              </a:ext>
            </a:extLst>
          </p:cNvPr>
          <p:cNvCxnSpPr>
            <a:cxnSpLocks/>
          </p:cNvCxnSpPr>
          <p:nvPr/>
        </p:nvCxnSpPr>
        <p:spPr>
          <a:xfrm>
            <a:off x="9379616" y="2800439"/>
            <a:ext cx="1871663"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6" name="Image 75" descr="Une image contenant clipart, symbole, Graphique, dessin humoristique&#10;&#10;Description générée automatiquement">
            <a:extLst>
              <a:ext uri="{FF2B5EF4-FFF2-40B4-BE49-F238E27FC236}">
                <a16:creationId xmlns:a16="http://schemas.microsoft.com/office/drawing/2014/main" id="{C58D151B-6E64-1B44-9968-1B48449103B5}"/>
              </a:ext>
            </a:extLst>
          </p:cNvPr>
          <p:cNvPicPr>
            <a:picLocks noChangeAspect="1"/>
          </p:cNvPicPr>
          <p:nvPr/>
        </p:nvPicPr>
        <p:blipFill>
          <a:blip r:embed="rId2"/>
          <a:stretch>
            <a:fillRect/>
          </a:stretch>
        </p:blipFill>
        <p:spPr>
          <a:xfrm>
            <a:off x="3034397" y="1159911"/>
            <a:ext cx="634653" cy="634653"/>
          </a:xfrm>
          <a:prstGeom prst="rect">
            <a:avLst/>
          </a:prstGeom>
        </p:spPr>
      </p:pic>
      <p:grpSp>
        <p:nvGrpSpPr>
          <p:cNvPr id="81" name="Groupe 80">
            <a:extLst>
              <a:ext uri="{FF2B5EF4-FFF2-40B4-BE49-F238E27FC236}">
                <a16:creationId xmlns:a16="http://schemas.microsoft.com/office/drawing/2014/main" id="{24CA5B1C-C48A-51D5-6A6C-5782D41AD556}"/>
              </a:ext>
            </a:extLst>
          </p:cNvPr>
          <p:cNvGrpSpPr/>
          <p:nvPr/>
        </p:nvGrpSpPr>
        <p:grpSpPr>
          <a:xfrm>
            <a:off x="8968386" y="2921810"/>
            <a:ext cx="2701500" cy="1156705"/>
            <a:chOff x="8671659" y="1277584"/>
            <a:chExt cx="3003590" cy="1156705"/>
          </a:xfrm>
        </p:grpSpPr>
        <p:sp>
          <p:nvSpPr>
            <p:cNvPr id="82" name="ZoneTexte 81">
              <a:extLst>
                <a:ext uri="{FF2B5EF4-FFF2-40B4-BE49-F238E27FC236}">
                  <a16:creationId xmlns:a16="http://schemas.microsoft.com/office/drawing/2014/main" id="{F0FBF6E1-D73F-C2C5-7825-636A404AAF4B}"/>
                </a:ext>
              </a:extLst>
            </p:cNvPr>
            <p:cNvSpPr txBox="1"/>
            <p:nvPr/>
          </p:nvSpPr>
          <p:spPr>
            <a:xfrm>
              <a:off x="9674622" y="1277584"/>
              <a:ext cx="997666"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47%</a:t>
              </a:r>
              <a:endParaRPr lang="fr-FR" sz="2800" dirty="0"/>
            </a:p>
          </p:txBody>
        </p:sp>
        <p:sp>
          <p:nvSpPr>
            <p:cNvPr id="83" name="ZoneTexte 82">
              <a:extLst>
                <a:ext uri="{FF2B5EF4-FFF2-40B4-BE49-F238E27FC236}">
                  <a16:creationId xmlns:a16="http://schemas.microsoft.com/office/drawing/2014/main" id="{B5FD0F76-C18B-6550-6F8A-687993239A07}"/>
                </a:ext>
              </a:extLst>
            </p:cNvPr>
            <p:cNvSpPr txBox="1"/>
            <p:nvPr/>
          </p:nvSpPr>
          <p:spPr>
            <a:xfrm>
              <a:off x="8671659" y="1726403"/>
              <a:ext cx="3003590" cy="707886"/>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RECALL</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The model </a:t>
              </a:r>
              <a:r>
                <a:rPr lang="fr-FR" sz="1050" dirty="0" err="1">
                  <a:solidFill>
                    <a:schemeClr val="tx1">
                      <a:lumMod val="50000"/>
                      <a:lumOff val="50000"/>
                    </a:schemeClr>
                  </a:solidFill>
                  <a:latin typeface="Calibri" panose="020F0502020204030204" pitchFamily="34" charset="0"/>
                  <a:cs typeface="Calibri" panose="020F0502020204030204" pitchFamily="34" charset="0"/>
                </a:rPr>
                <a:t>correctly</a:t>
              </a:r>
              <a:r>
                <a:rPr lang="fr-FR" sz="1050" dirty="0">
                  <a:solidFill>
                    <a:schemeClr val="tx1">
                      <a:lumMod val="50000"/>
                      <a:lumOff val="50000"/>
                    </a:schemeClr>
                  </a:solidFill>
                  <a:latin typeface="Calibri" panose="020F0502020204030204" pitchFamily="34" charset="0"/>
                  <a:cs typeface="Calibri" panose="020F0502020204030204" pitchFamily="34" charset="0"/>
                </a:rPr>
                <a:t> identifies 47% of all </a:t>
              </a:r>
              <a:r>
                <a:rPr lang="fr-FR" sz="1050" dirty="0" err="1">
                  <a:solidFill>
                    <a:schemeClr val="tx1">
                      <a:lumMod val="50000"/>
                      <a:lumOff val="50000"/>
                    </a:schemeClr>
                  </a:solidFill>
                  <a:latin typeface="Calibri" panose="020F0502020204030204" pitchFamily="34" charset="0"/>
                  <a:cs typeface="Calibri" panose="020F0502020204030204" pitchFamily="34" charset="0"/>
                </a:rPr>
                <a:t>true</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cases.</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grpSp>
        <p:nvGrpSpPr>
          <p:cNvPr id="84" name="Groupe 83">
            <a:extLst>
              <a:ext uri="{FF2B5EF4-FFF2-40B4-BE49-F238E27FC236}">
                <a16:creationId xmlns:a16="http://schemas.microsoft.com/office/drawing/2014/main" id="{57F66C38-C145-2E37-A7B2-0409B0CD75ED}"/>
              </a:ext>
            </a:extLst>
          </p:cNvPr>
          <p:cNvGrpSpPr/>
          <p:nvPr/>
        </p:nvGrpSpPr>
        <p:grpSpPr>
          <a:xfrm>
            <a:off x="8968385" y="4573577"/>
            <a:ext cx="2784526" cy="1149164"/>
            <a:chOff x="8671659" y="1285125"/>
            <a:chExt cx="3003590" cy="1149164"/>
          </a:xfrm>
        </p:grpSpPr>
        <p:sp>
          <p:nvSpPr>
            <p:cNvPr id="85" name="ZoneTexte 84">
              <a:extLst>
                <a:ext uri="{FF2B5EF4-FFF2-40B4-BE49-F238E27FC236}">
                  <a16:creationId xmlns:a16="http://schemas.microsoft.com/office/drawing/2014/main" id="{A8331759-538A-72AC-A83E-AACC0CAE2B15}"/>
                </a:ext>
              </a:extLst>
            </p:cNvPr>
            <p:cNvSpPr txBox="1"/>
            <p:nvPr/>
          </p:nvSpPr>
          <p:spPr>
            <a:xfrm>
              <a:off x="9490746" y="1285125"/>
              <a:ext cx="1365415"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41.5%</a:t>
              </a:r>
              <a:endParaRPr lang="fr-FR" sz="2800" dirty="0"/>
            </a:p>
          </p:txBody>
        </p:sp>
        <p:sp>
          <p:nvSpPr>
            <p:cNvPr id="86" name="ZoneTexte 85">
              <a:extLst>
                <a:ext uri="{FF2B5EF4-FFF2-40B4-BE49-F238E27FC236}">
                  <a16:creationId xmlns:a16="http://schemas.microsoft.com/office/drawing/2014/main" id="{D2EE338A-5347-13B6-423F-A01E37EDA50E}"/>
                </a:ext>
              </a:extLst>
            </p:cNvPr>
            <p:cNvSpPr txBox="1"/>
            <p:nvPr/>
          </p:nvSpPr>
          <p:spPr>
            <a:xfrm>
              <a:off x="8671659" y="1726403"/>
              <a:ext cx="3003590" cy="707886"/>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PRECISION</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41.5% of the </a:t>
              </a:r>
              <a:r>
                <a:rPr lang="fr-FR" sz="1050" dirty="0" err="1">
                  <a:solidFill>
                    <a:schemeClr val="tx1">
                      <a:lumMod val="50000"/>
                      <a:lumOff val="50000"/>
                    </a:schemeClr>
                  </a:solidFill>
                  <a:latin typeface="Calibri" panose="020F0502020204030204" pitchFamily="34" charset="0"/>
                  <a:cs typeface="Calibri" panose="020F0502020204030204" pitchFamily="34" charset="0"/>
                </a:rPr>
                <a:t>borrowers</a:t>
              </a:r>
              <a:r>
                <a:rPr lang="fr-FR" sz="1050" dirty="0">
                  <a:solidFill>
                    <a:schemeClr val="tx1">
                      <a:lumMod val="50000"/>
                      <a:lumOff val="50000"/>
                    </a:schemeClr>
                  </a:solidFill>
                  <a:latin typeface="Calibri" panose="020F0502020204030204" pitchFamily="34" charset="0"/>
                  <a:cs typeface="Calibri" panose="020F0502020204030204" pitchFamily="34" charset="0"/>
                </a:rPr>
                <a:t> the model flags as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are </a:t>
              </a:r>
              <a:r>
                <a:rPr lang="fr-FR" sz="1050" dirty="0" err="1">
                  <a:solidFill>
                    <a:schemeClr val="tx1">
                      <a:lumMod val="50000"/>
                      <a:lumOff val="50000"/>
                    </a:schemeClr>
                  </a:solidFill>
                  <a:latin typeface="Calibri" panose="020F0502020204030204" pitchFamily="34" charset="0"/>
                  <a:cs typeface="Calibri" panose="020F0502020204030204" pitchFamily="34" charset="0"/>
                </a:rPr>
                <a:t>truly</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cxnSp>
        <p:nvCxnSpPr>
          <p:cNvPr id="87" name="Straight Connector 33">
            <a:extLst>
              <a:ext uri="{FF2B5EF4-FFF2-40B4-BE49-F238E27FC236}">
                <a16:creationId xmlns:a16="http://schemas.microsoft.com/office/drawing/2014/main" id="{171FF89E-91C6-51C1-052E-D168A9FA368C}"/>
              </a:ext>
            </a:extLst>
          </p:cNvPr>
          <p:cNvCxnSpPr>
            <a:cxnSpLocks/>
          </p:cNvCxnSpPr>
          <p:nvPr/>
        </p:nvCxnSpPr>
        <p:spPr>
          <a:xfrm>
            <a:off x="9433678" y="4391779"/>
            <a:ext cx="1871663"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6" name="Freeform 44">
            <a:extLst>
              <a:ext uri="{FF2B5EF4-FFF2-40B4-BE49-F238E27FC236}">
                <a16:creationId xmlns:a16="http://schemas.microsoft.com/office/drawing/2014/main" id="{D07A5B2D-60E5-3578-910A-6FED4534FDEE}"/>
              </a:ext>
            </a:extLst>
          </p:cNvPr>
          <p:cNvSpPr/>
          <p:nvPr/>
        </p:nvSpPr>
        <p:spPr>
          <a:xfrm>
            <a:off x="3303857" y="4406199"/>
            <a:ext cx="1436538" cy="1280480"/>
          </a:xfrm>
          <a:custGeom>
            <a:avLst/>
            <a:gdLst>
              <a:gd name="connsiteX0" fmla="*/ 109349 w 154508"/>
              <a:gd name="connsiteY0" fmla="*/ 101825 h 137723"/>
              <a:gd name="connsiteX1" fmla="*/ 35212 w 154508"/>
              <a:gd name="connsiteY1" fmla="*/ 137565 h 137723"/>
              <a:gd name="connsiteX2" fmla="*/ 165 w 154508"/>
              <a:gd name="connsiteY2" fmla="*/ 101825 h 137723"/>
              <a:gd name="connsiteX3" fmla="*/ 165 w 154508"/>
              <a:gd name="connsiteY3" fmla="*/ 101825 h 137723"/>
              <a:gd name="connsiteX4" fmla="*/ 31842 w 154508"/>
              <a:gd name="connsiteY4" fmla="*/ 72828 h 137723"/>
              <a:gd name="connsiteX5" fmla="*/ 154505 w 154508"/>
              <a:gd name="connsiteY5" fmla="*/ 0 h 137723"/>
              <a:gd name="connsiteX6" fmla="*/ 109349 w 154508"/>
              <a:gd name="connsiteY6" fmla="*/ 101825 h 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8" h="137723">
                <a:moveTo>
                  <a:pt x="109349" y="101825"/>
                </a:moveTo>
                <a:cubicBezTo>
                  <a:pt x="79694" y="126775"/>
                  <a:pt x="56779" y="134867"/>
                  <a:pt x="35212" y="137565"/>
                </a:cubicBezTo>
                <a:cubicBezTo>
                  <a:pt x="14992" y="139588"/>
                  <a:pt x="-1857" y="122055"/>
                  <a:pt x="165" y="101825"/>
                </a:cubicBezTo>
                <a:lnTo>
                  <a:pt x="165" y="101825"/>
                </a:lnTo>
                <a:cubicBezTo>
                  <a:pt x="2187" y="84966"/>
                  <a:pt x="15666" y="72154"/>
                  <a:pt x="31842" y="72828"/>
                </a:cubicBezTo>
                <a:cubicBezTo>
                  <a:pt x="63518" y="72828"/>
                  <a:pt x="115414" y="62713"/>
                  <a:pt x="154505" y="0"/>
                </a:cubicBezTo>
                <a:cubicBezTo>
                  <a:pt x="154505" y="0"/>
                  <a:pt x="155853" y="62713"/>
                  <a:pt x="109349" y="101825"/>
                </a:cubicBezTo>
                <a:close/>
              </a:path>
            </a:pathLst>
          </a:custGeom>
          <a:solidFill>
            <a:srgbClr val="244470"/>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37" name="Freeform 45">
            <a:extLst>
              <a:ext uri="{FF2B5EF4-FFF2-40B4-BE49-F238E27FC236}">
                <a16:creationId xmlns:a16="http://schemas.microsoft.com/office/drawing/2014/main" id="{DFFDDB3F-1C27-7173-105D-164E622D57DA}"/>
              </a:ext>
            </a:extLst>
          </p:cNvPr>
          <p:cNvSpPr/>
          <p:nvPr/>
        </p:nvSpPr>
        <p:spPr>
          <a:xfrm>
            <a:off x="2644246" y="4187103"/>
            <a:ext cx="1801595" cy="792845"/>
          </a:xfrm>
          <a:custGeom>
            <a:avLst/>
            <a:gdLst>
              <a:gd name="connsiteX0" fmla="*/ 193773 w 193772"/>
              <a:gd name="connsiteY0" fmla="*/ 44470 h 85275"/>
              <a:gd name="connsiteX1" fmla="*/ 89307 w 193772"/>
              <a:gd name="connsiteY1" fmla="*/ 84930 h 85275"/>
              <a:gd name="connsiteX2" fmla="*/ 11800 w 193772"/>
              <a:gd name="connsiteY2" fmla="*/ 57282 h 85275"/>
              <a:gd name="connsiteX3" fmla="*/ 12474 w 193772"/>
              <a:gd name="connsiteY3" fmla="*/ 7381 h 85275"/>
              <a:gd name="connsiteX4" fmla="*/ 13148 w 193772"/>
              <a:gd name="connsiteY4" fmla="*/ 7381 h 85275"/>
              <a:gd name="connsiteX5" fmla="*/ 56282 w 193772"/>
              <a:gd name="connsiteY5" fmla="*/ 9404 h 85275"/>
              <a:gd name="connsiteX6" fmla="*/ 193773 w 193772"/>
              <a:gd name="connsiteY6" fmla="*/ 44470 h 8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72" h="85275">
                <a:moveTo>
                  <a:pt x="193773" y="44470"/>
                </a:moveTo>
                <a:cubicBezTo>
                  <a:pt x="193773" y="44470"/>
                  <a:pt x="150638" y="89650"/>
                  <a:pt x="89307" y="84930"/>
                </a:cubicBezTo>
                <a:cubicBezTo>
                  <a:pt x="50890" y="81558"/>
                  <a:pt x="28649" y="71443"/>
                  <a:pt x="11800" y="57282"/>
                </a:cubicBezTo>
                <a:cubicBezTo>
                  <a:pt x="-4376" y="44470"/>
                  <a:pt x="-3702" y="20194"/>
                  <a:pt x="12474" y="7381"/>
                </a:cubicBezTo>
                <a:lnTo>
                  <a:pt x="13148" y="7381"/>
                </a:lnTo>
                <a:cubicBezTo>
                  <a:pt x="25953" y="-3408"/>
                  <a:pt x="44151" y="-2060"/>
                  <a:pt x="56282" y="9404"/>
                </a:cubicBezTo>
                <a:cubicBezTo>
                  <a:pt x="78523" y="31657"/>
                  <a:pt x="123005" y="60654"/>
                  <a:pt x="193773" y="44470"/>
                </a:cubicBezTo>
                <a:close/>
              </a:path>
            </a:pathLst>
          </a:custGeom>
          <a:solidFill>
            <a:srgbClr val="805AAB"/>
          </a:solidFill>
          <a:ln w="0" cap="flat">
            <a:noFill/>
            <a:prstDash val="solid"/>
            <a:miter/>
          </a:ln>
        </p:spPr>
        <p:txBody>
          <a:bodyPr rtlCol="0" anchor="ctr"/>
          <a:lstStyle/>
          <a:p>
            <a:endParaRPr lang="en-US" sz="1350">
              <a:solidFill>
                <a:srgbClr val="000000"/>
              </a:solidFill>
              <a:latin typeface="Calibri" panose="020F0502020204030204"/>
            </a:endParaRPr>
          </a:p>
        </p:txBody>
      </p:sp>
      <p:sp>
        <p:nvSpPr>
          <p:cNvPr id="138" name="Freeform 46">
            <a:extLst>
              <a:ext uri="{FF2B5EF4-FFF2-40B4-BE49-F238E27FC236}">
                <a16:creationId xmlns:a16="http://schemas.microsoft.com/office/drawing/2014/main" id="{0AF34857-3F59-32E3-0743-66E8294A8B30}"/>
              </a:ext>
            </a:extLst>
          </p:cNvPr>
          <p:cNvSpPr/>
          <p:nvPr/>
        </p:nvSpPr>
        <p:spPr>
          <a:xfrm>
            <a:off x="2833934" y="3106846"/>
            <a:ext cx="1286058" cy="1437319"/>
          </a:xfrm>
          <a:custGeom>
            <a:avLst/>
            <a:gdLst>
              <a:gd name="connsiteX0" fmla="*/ 137650 w 138323"/>
              <a:gd name="connsiteY0" fmla="*/ 154588 h 154592"/>
              <a:gd name="connsiteX1" fmla="*/ 35880 w 138323"/>
              <a:gd name="connsiteY1" fmla="*/ 109408 h 154592"/>
              <a:gd name="connsiteX2" fmla="*/ 159 w 138323"/>
              <a:gd name="connsiteY2" fmla="*/ 35231 h 154592"/>
              <a:gd name="connsiteX3" fmla="*/ 35880 w 138323"/>
              <a:gd name="connsiteY3" fmla="*/ 165 h 154592"/>
              <a:gd name="connsiteX4" fmla="*/ 37228 w 138323"/>
              <a:gd name="connsiteY4" fmla="*/ 165 h 154592"/>
              <a:gd name="connsiteX5" fmla="*/ 65535 w 138323"/>
              <a:gd name="connsiteY5" fmla="*/ 31859 h 154592"/>
              <a:gd name="connsiteX6" fmla="*/ 138324 w 138323"/>
              <a:gd name="connsiteY6" fmla="*/ 154588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23" h="154592">
                <a:moveTo>
                  <a:pt x="137650" y="154588"/>
                </a:moveTo>
                <a:cubicBezTo>
                  <a:pt x="137650" y="154588"/>
                  <a:pt x="74970" y="155937"/>
                  <a:pt x="35880" y="109408"/>
                </a:cubicBezTo>
                <a:cubicBezTo>
                  <a:pt x="10943" y="79737"/>
                  <a:pt x="2855" y="56809"/>
                  <a:pt x="159" y="35231"/>
                </a:cubicBezTo>
                <a:cubicBezTo>
                  <a:pt x="-1863" y="15000"/>
                  <a:pt x="15661" y="-1858"/>
                  <a:pt x="35880" y="165"/>
                </a:cubicBezTo>
                <a:lnTo>
                  <a:pt x="37228" y="165"/>
                </a:lnTo>
                <a:cubicBezTo>
                  <a:pt x="53403" y="2188"/>
                  <a:pt x="65535" y="15675"/>
                  <a:pt x="65535" y="31859"/>
                </a:cubicBezTo>
                <a:cubicBezTo>
                  <a:pt x="65535" y="63553"/>
                  <a:pt x="75644" y="115477"/>
                  <a:pt x="138324" y="154588"/>
                </a:cubicBezTo>
                <a:close/>
              </a:path>
            </a:pathLst>
          </a:custGeom>
          <a:solidFill>
            <a:srgbClr val="F595A6"/>
          </a:solidFill>
          <a:ln w="0" cap="flat">
            <a:noFill/>
            <a:prstDash val="solid"/>
            <a:miter/>
          </a:ln>
        </p:spPr>
        <p:txBody>
          <a:bodyPr rtlCol="0" anchor="ctr"/>
          <a:lstStyle/>
          <a:p>
            <a:endParaRPr lang="en-US" sz="1350">
              <a:solidFill>
                <a:srgbClr val="000000"/>
              </a:solidFill>
              <a:latin typeface="Calibri" panose="020F0502020204030204"/>
            </a:endParaRPr>
          </a:p>
        </p:txBody>
      </p:sp>
      <p:sp>
        <p:nvSpPr>
          <p:cNvPr id="139" name="Freeform 47">
            <a:extLst>
              <a:ext uri="{FF2B5EF4-FFF2-40B4-BE49-F238E27FC236}">
                <a16:creationId xmlns:a16="http://schemas.microsoft.com/office/drawing/2014/main" id="{55E0DD37-7838-D607-B92F-258299432AEE}"/>
              </a:ext>
            </a:extLst>
          </p:cNvPr>
          <p:cNvSpPr/>
          <p:nvPr/>
        </p:nvSpPr>
        <p:spPr>
          <a:xfrm>
            <a:off x="3534026" y="2446881"/>
            <a:ext cx="787154" cy="1802562"/>
          </a:xfrm>
          <a:custGeom>
            <a:avLst/>
            <a:gdLst>
              <a:gd name="connsiteX0" fmla="*/ 75830 w 84663"/>
              <a:gd name="connsiteY0" fmla="*/ 56312 h 193876"/>
              <a:gd name="connsiteX1" fmla="*/ 40784 w 84663"/>
              <a:gd name="connsiteY1" fmla="*/ 193877 h 193876"/>
              <a:gd name="connsiteX2" fmla="*/ 346 w 84663"/>
              <a:gd name="connsiteY2" fmla="*/ 89355 h 193876"/>
              <a:gd name="connsiteX3" fmla="*/ 27978 w 84663"/>
              <a:gd name="connsiteY3" fmla="*/ 11806 h 193876"/>
              <a:gd name="connsiteX4" fmla="*/ 77852 w 84663"/>
              <a:gd name="connsiteY4" fmla="*/ 12480 h 193876"/>
              <a:gd name="connsiteX5" fmla="*/ 77852 w 84663"/>
              <a:gd name="connsiteY5" fmla="*/ 12480 h 193876"/>
              <a:gd name="connsiteX6" fmla="*/ 75156 w 84663"/>
              <a:gd name="connsiteY6" fmla="*/ 56312 h 19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3" h="193876">
                <a:moveTo>
                  <a:pt x="75830" y="56312"/>
                </a:moveTo>
                <a:cubicBezTo>
                  <a:pt x="53589" y="78565"/>
                  <a:pt x="24608" y="123072"/>
                  <a:pt x="40784" y="193877"/>
                </a:cubicBezTo>
                <a:cubicBezTo>
                  <a:pt x="40784" y="193877"/>
                  <a:pt x="-4372" y="150719"/>
                  <a:pt x="346" y="89355"/>
                </a:cubicBezTo>
                <a:cubicBezTo>
                  <a:pt x="3715" y="50918"/>
                  <a:pt x="13825" y="28665"/>
                  <a:pt x="27978" y="11806"/>
                </a:cubicBezTo>
                <a:cubicBezTo>
                  <a:pt x="40784" y="-4378"/>
                  <a:pt x="65047" y="-3704"/>
                  <a:pt x="77852" y="12480"/>
                </a:cubicBezTo>
                <a:lnTo>
                  <a:pt x="77852" y="12480"/>
                </a:lnTo>
                <a:cubicBezTo>
                  <a:pt x="87962" y="25967"/>
                  <a:pt x="86614" y="44849"/>
                  <a:pt x="75156" y="56312"/>
                </a:cubicBezTo>
                <a:close/>
              </a:path>
            </a:pathLst>
          </a:custGeom>
          <a:solidFill>
            <a:srgbClr val="FBA91E"/>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0" name="Freeform 48">
            <a:extLst>
              <a:ext uri="{FF2B5EF4-FFF2-40B4-BE49-F238E27FC236}">
                <a16:creationId xmlns:a16="http://schemas.microsoft.com/office/drawing/2014/main" id="{BA7E2B1E-5C23-4B8A-5D1D-9848291C3EF5}"/>
              </a:ext>
            </a:extLst>
          </p:cNvPr>
          <p:cNvSpPr/>
          <p:nvPr/>
        </p:nvSpPr>
        <p:spPr>
          <a:xfrm>
            <a:off x="3994633" y="2629335"/>
            <a:ext cx="1437477" cy="1275292"/>
          </a:xfrm>
          <a:custGeom>
            <a:avLst/>
            <a:gdLst>
              <a:gd name="connsiteX0" fmla="*/ 154344 w 154609"/>
              <a:gd name="connsiteY0" fmla="*/ 36015 h 137165"/>
              <a:gd name="connsiteX1" fmla="*/ 154344 w 154609"/>
              <a:gd name="connsiteY1" fmla="*/ 36015 h 137165"/>
              <a:gd name="connsiteX2" fmla="*/ 122667 w 154609"/>
              <a:gd name="connsiteY2" fmla="*/ 64337 h 137165"/>
              <a:gd name="connsiteX3" fmla="*/ 4 w 154609"/>
              <a:gd name="connsiteY3" fmla="*/ 137165 h 137165"/>
              <a:gd name="connsiteX4" fmla="*/ 45160 w 154609"/>
              <a:gd name="connsiteY4" fmla="*/ 35340 h 137165"/>
              <a:gd name="connsiteX5" fmla="*/ 117275 w 154609"/>
              <a:gd name="connsiteY5" fmla="*/ 275 h 137165"/>
              <a:gd name="connsiteX6" fmla="*/ 154344 w 154609"/>
              <a:gd name="connsiteY6" fmla="*/ 36689 h 13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09" h="137165">
                <a:moveTo>
                  <a:pt x="154344" y="36015"/>
                </a:moveTo>
                <a:lnTo>
                  <a:pt x="154344" y="36015"/>
                </a:lnTo>
                <a:cubicBezTo>
                  <a:pt x="152322" y="52199"/>
                  <a:pt x="138842" y="64337"/>
                  <a:pt x="122667" y="64337"/>
                </a:cubicBezTo>
                <a:cubicBezTo>
                  <a:pt x="90990" y="64337"/>
                  <a:pt x="39094" y="74452"/>
                  <a:pt x="4" y="137165"/>
                </a:cubicBezTo>
                <a:cubicBezTo>
                  <a:pt x="4" y="137165"/>
                  <a:pt x="-1344" y="74452"/>
                  <a:pt x="45160" y="35340"/>
                </a:cubicBezTo>
                <a:cubicBezTo>
                  <a:pt x="73467" y="11738"/>
                  <a:pt x="95708" y="2972"/>
                  <a:pt x="117275" y="275"/>
                </a:cubicBezTo>
                <a:cubicBezTo>
                  <a:pt x="138842" y="-2423"/>
                  <a:pt x="157040" y="15110"/>
                  <a:pt x="154344" y="36689"/>
                </a:cubicBezTo>
                <a:close/>
              </a:path>
            </a:pathLst>
          </a:custGeom>
          <a:solidFill>
            <a:srgbClr val="6EA56C"/>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1" name="Freeform 49">
            <a:extLst>
              <a:ext uri="{FF2B5EF4-FFF2-40B4-BE49-F238E27FC236}">
                <a16:creationId xmlns:a16="http://schemas.microsoft.com/office/drawing/2014/main" id="{EDDB9097-011B-C10F-E8A4-498DC3915B26}"/>
              </a:ext>
            </a:extLst>
          </p:cNvPr>
          <p:cNvSpPr/>
          <p:nvPr/>
        </p:nvSpPr>
        <p:spPr>
          <a:xfrm>
            <a:off x="4276654" y="3324602"/>
            <a:ext cx="1799206" cy="787573"/>
          </a:xfrm>
          <a:custGeom>
            <a:avLst/>
            <a:gdLst>
              <a:gd name="connsiteX0" fmla="*/ 181299 w 193515"/>
              <a:gd name="connsiteY0" fmla="*/ 77894 h 84708"/>
              <a:gd name="connsiteX1" fmla="*/ 137490 w 193515"/>
              <a:gd name="connsiteY1" fmla="*/ 75197 h 84708"/>
              <a:gd name="connsiteX2" fmla="*/ 0 w 193515"/>
              <a:gd name="connsiteY2" fmla="*/ 40806 h 84708"/>
              <a:gd name="connsiteX3" fmla="*/ 104466 w 193515"/>
              <a:gd name="connsiteY3" fmla="*/ 346 h 84708"/>
              <a:gd name="connsiteX4" fmla="*/ 180625 w 193515"/>
              <a:gd name="connsiteY4" fmla="*/ 26645 h 84708"/>
              <a:gd name="connsiteX5" fmla="*/ 180625 w 193515"/>
              <a:gd name="connsiteY5" fmla="*/ 78569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15" h="84708">
                <a:moveTo>
                  <a:pt x="181299" y="77894"/>
                </a:moveTo>
                <a:cubicBezTo>
                  <a:pt x="168493" y="88009"/>
                  <a:pt x="149622" y="86661"/>
                  <a:pt x="137490" y="75197"/>
                </a:cubicBezTo>
                <a:cubicBezTo>
                  <a:pt x="115249" y="52944"/>
                  <a:pt x="70767" y="24622"/>
                  <a:pt x="0" y="40806"/>
                </a:cubicBezTo>
                <a:cubicBezTo>
                  <a:pt x="0" y="40806"/>
                  <a:pt x="43134" y="-4375"/>
                  <a:pt x="104466" y="346"/>
                </a:cubicBezTo>
                <a:cubicBezTo>
                  <a:pt x="141534" y="3717"/>
                  <a:pt x="163775" y="13158"/>
                  <a:pt x="180625" y="26645"/>
                </a:cubicBezTo>
                <a:cubicBezTo>
                  <a:pt x="197474" y="39457"/>
                  <a:pt x="198148" y="65082"/>
                  <a:pt x="180625" y="78569"/>
                </a:cubicBezTo>
                <a:close/>
              </a:path>
            </a:pathLst>
          </a:custGeom>
          <a:solidFill>
            <a:srgbClr val="3AC6E1"/>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2" name="Freeform 50">
            <a:extLst>
              <a:ext uri="{FF2B5EF4-FFF2-40B4-BE49-F238E27FC236}">
                <a16:creationId xmlns:a16="http://schemas.microsoft.com/office/drawing/2014/main" id="{6ED04F14-FD5A-CC69-BFB9-9EA5F6A70A2D}"/>
              </a:ext>
            </a:extLst>
          </p:cNvPr>
          <p:cNvSpPr/>
          <p:nvPr/>
        </p:nvSpPr>
        <p:spPr>
          <a:xfrm>
            <a:off x="4615037" y="3760385"/>
            <a:ext cx="1279792" cy="1437319"/>
          </a:xfrm>
          <a:custGeom>
            <a:avLst/>
            <a:gdLst>
              <a:gd name="connsiteX0" fmla="*/ 102444 w 137649"/>
              <a:gd name="connsiteY0" fmla="*/ 154427 h 154592"/>
              <a:gd name="connsiteX1" fmla="*/ 101096 w 137649"/>
              <a:gd name="connsiteY1" fmla="*/ 154427 h 154592"/>
              <a:gd name="connsiteX2" fmla="*/ 72789 w 137649"/>
              <a:gd name="connsiteY2" fmla="*/ 122733 h 154592"/>
              <a:gd name="connsiteX3" fmla="*/ 0 w 137649"/>
              <a:gd name="connsiteY3" fmla="*/ 4 h 154592"/>
              <a:gd name="connsiteX4" fmla="*/ 101770 w 137649"/>
              <a:gd name="connsiteY4" fmla="*/ 45185 h 154592"/>
              <a:gd name="connsiteX5" fmla="*/ 137490 w 137649"/>
              <a:gd name="connsiteY5" fmla="*/ 119362 h 154592"/>
              <a:gd name="connsiteX6" fmla="*/ 101770 w 137649"/>
              <a:gd name="connsiteY6" fmla="*/ 154427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49" h="154592">
                <a:moveTo>
                  <a:pt x="102444" y="154427"/>
                </a:moveTo>
                <a:lnTo>
                  <a:pt x="101096" y="154427"/>
                </a:lnTo>
                <a:cubicBezTo>
                  <a:pt x="84921" y="152404"/>
                  <a:pt x="72789" y="138917"/>
                  <a:pt x="72789" y="122733"/>
                </a:cubicBezTo>
                <a:cubicBezTo>
                  <a:pt x="72789" y="91039"/>
                  <a:pt x="62680" y="39116"/>
                  <a:pt x="0" y="4"/>
                </a:cubicBezTo>
                <a:cubicBezTo>
                  <a:pt x="0" y="4"/>
                  <a:pt x="62680" y="-1345"/>
                  <a:pt x="101770" y="45185"/>
                </a:cubicBezTo>
                <a:cubicBezTo>
                  <a:pt x="126707" y="74855"/>
                  <a:pt x="134795" y="97783"/>
                  <a:pt x="137490" y="119362"/>
                </a:cubicBezTo>
                <a:cubicBezTo>
                  <a:pt x="139512" y="139592"/>
                  <a:pt x="121989" y="156450"/>
                  <a:pt x="101770" y="154427"/>
                </a:cubicBezTo>
                <a:close/>
              </a:path>
            </a:pathLst>
          </a:custGeom>
          <a:solidFill>
            <a:srgbClr val="FEDA2F"/>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3" name="Freeform: Shape 73">
            <a:extLst>
              <a:ext uri="{FF2B5EF4-FFF2-40B4-BE49-F238E27FC236}">
                <a16:creationId xmlns:a16="http://schemas.microsoft.com/office/drawing/2014/main" id="{39AAAC35-C06C-471D-1000-5CAEFF6E0878}"/>
              </a:ext>
            </a:extLst>
          </p:cNvPr>
          <p:cNvSpPr/>
          <p:nvPr/>
        </p:nvSpPr>
        <p:spPr>
          <a:xfrm>
            <a:off x="4407591" y="4048831"/>
            <a:ext cx="793350" cy="1802573"/>
          </a:xfrm>
          <a:custGeom>
            <a:avLst/>
            <a:gdLst>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1013622 w 1057820"/>
              <a:gd name="connsiteY5" fmla="*/ 1533753 h 2403431"/>
              <a:gd name="connsiteX6" fmla="*/ 998786 w 1057820"/>
              <a:gd name="connsiteY6" fmla="*/ 1617565 h 2403431"/>
              <a:gd name="connsiteX7" fmla="*/ 702705 w 1057820"/>
              <a:gd name="connsiteY7" fmla="*/ 2257073 h 2403431"/>
              <a:gd name="connsiteX8" fmla="*/ 84434 w 1057820"/>
              <a:gd name="connsiteY8" fmla="*/ 2248718 h 2403431"/>
              <a:gd name="connsiteX9" fmla="*/ 117855 w 1057820"/>
              <a:gd name="connsiteY9" fmla="*/ 1705348 h 2403431"/>
              <a:gd name="connsiteX10" fmla="*/ 552309 w 1057820"/>
              <a:gd name="connsiteY10" fmla="*/ 0 h 2403431"/>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998786 w 1057820"/>
              <a:gd name="connsiteY5" fmla="*/ 1617565 h 2403431"/>
              <a:gd name="connsiteX6" fmla="*/ 702705 w 1057820"/>
              <a:gd name="connsiteY6" fmla="*/ 2257073 h 2403431"/>
              <a:gd name="connsiteX7" fmla="*/ 84434 w 1057820"/>
              <a:gd name="connsiteY7" fmla="*/ 2248718 h 2403431"/>
              <a:gd name="connsiteX8" fmla="*/ 117855 w 1057820"/>
              <a:gd name="connsiteY8" fmla="*/ 1705348 h 2403431"/>
              <a:gd name="connsiteX9" fmla="*/ 552309 w 1057820"/>
              <a:gd name="connsiteY9" fmla="*/ 0 h 2403431"/>
              <a:gd name="connsiteX0" fmla="*/ 552309 w 1057800"/>
              <a:gd name="connsiteY0" fmla="*/ 0 h 2403431"/>
              <a:gd name="connsiteX1" fmla="*/ 1057624 w 1057800"/>
              <a:gd name="connsiteY1" fmla="*/ 1155812 h 2403431"/>
              <a:gd name="connsiteX2" fmla="*/ 1056789 w 1057800"/>
              <a:gd name="connsiteY2" fmla="*/ 1184975 h 2403431"/>
              <a:gd name="connsiteX3" fmla="*/ 1057751 w 1057800"/>
              <a:gd name="connsiteY3" fmla="*/ 1200791 h 2403431"/>
              <a:gd name="connsiteX4" fmla="*/ 1023774 w 1057800"/>
              <a:gd name="connsiteY4" fmla="*/ 1499669 h 2403431"/>
              <a:gd name="connsiteX5" fmla="*/ 998786 w 1057800"/>
              <a:gd name="connsiteY5" fmla="*/ 1617565 h 2403431"/>
              <a:gd name="connsiteX6" fmla="*/ 702705 w 1057800"/>
              <a:gd name="connsiteY6" fmla="*/ 2257073 h 2403431"/>
              <a:gd name="connsiteX7" fmla="*/ 84434 w 1057800"/>
              <a:gd name="connsiteY7" fmla="*/ 2248718 h 2403431"/>
              <a:gd name="connsiteX8" fmla="*/ 117855 w 1057800"/>
              <a:gd name="connsiteY8" fmla="*/ 1705348 h 2403431"/>
              <a:gd name="connsiteX9" fmla="*/ 552309 w 1057800"/>
              <a:gd name="connsiteY9" fmla="*/ 0 h 24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800" h="2403431">
                <a:moveTo>
                  <a:pt x="552309" y="0"/>
                </a:moveTo>
                <a:cubicBezTo>
                  <a:pt x="552309" y="0"/>
                  <a:pt x="1044306" y="470228"/>
                  <a:pt x="1057624" y="1155812"/>
                </a:cubicBezTo>
                <a:cubicBezTo>
                  <a:pt x="1057346" y="1165533"/>
                  <a:pt x="1057067" y="1175254"/>
                  <a:pt x="1056789" y="1184975"/>
                </a:cubicBezTo>
                <a:cubicBezTo>
                  <a:pt x="1057110" y="1190247"/>
                  <a:pt x="1057430" y="1195519"/>
                  <a:pt x="1057751" y="1200791"/>
                </a:cubicBezTo>
                <a:cubicBezTo>
                  <a:pt x="1058802" y="1288503"/>
                  <a:pt x="1043109" y="1362948"/>
                  <a:pt x="1023774" y="1499669"/>
                </a:cubicBezTo>
                <a:lnTo>
                  <a:pt x="998786" y="1617565"/>
                </a:lnTo>
                <a:cubicBezTo>
                  <a:pt x="937688" y="1905968"/>
                  <a:pt x="834293" y="2100327"/>
                  <a:pt x="702705" y="2257073"/>
                </a:cubicBezTo>
                <a:cubicBezTo>
                  <a:pt x="543953" y="2457701"/>
                  <a:pt x="243173" y="2449346"/>
                  <a:pt x="84434" y="2248718"/>
                </a:cubicBezTo>
                <a:cubicBezTo>
                  <a:pt x="-40897" y="2081524"/>
                  <a:pt x="-24186" y="1847451"/>
                  <a:pt x="117855" y="1705348"/>
                </a:cubicBezTo>
                <a:cubicBezTo>
                  <a:pt x="393569" y="1429485"/>
                  <a:pt x="752837" y="877746"/>
                  <a:pt x="552309" y="0"/>
                </a:cubicBezTo>
                <a:close/>
              </a:path>
            </a:pathLst>
          </a:custGeom>
          <a:solidFill>
            <a:srgbClr val="F15F47"/>
          </a:solidFill>
          <a:ln w="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pic>
        <p:nvPicPr>
          <p:cNvPr id="145" name="Graphic 47" descr="Bullseye with solid fill">
            <a:extLst>
              <a:ext uri="{FF2B5EF4-FFF2-40B4-BE49-F238E27FC236}">
                <a16:creationId xmlns:a16="http://schemas.microsoft.com/office/drawing/2014/main" id="{435DDFAC-6DAB-CB24-BA80-D63398BAD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9876" y="2518484"/>
            <a:ext cx="452155" cy="452155"/>
          </a:xfrm>
          <a:prstGeom prst="rect">
            <a:avLst/>
          </a:prstGeom>
        </p:spPr>
      </p:pic>
      <p:pic>
        <p:nvPicPr>
          <p:cNvPr id="146" name="Graphic 48" descr="Hourglass 30% with solid fill">
            <a:extLst>
              <a:ext uri="{FF2B5EF4-FFF2-40B4-BE49-F238E27FC236}">
                <a16:creationId xmlns:a16="http://schemas.microsoft.com/office/drawing/2014/main" id="{FA001728-0EA4-E02C-B7D7-C57992DBB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8183" y="3550776"/>
            <a:ext cx="419217" cy="419217"/>
          </a:xfrm>
          <a:prstGeom prst="rect">
            <a:avLst/>
          </a:prstGeom>
        </p:spPr>
      </p:pic>
      <p:pic>
        <p:nvPicPr>
          <p:cNvPr id="148" name="Graphic 50" descr="Research with solid fill">
            <a:extLst>
              <a:ext uri="{FF2B5EF4-FFF2-40B4-BE49-F238E27FC236}">
                <a16:creationId xmlns:a16="http://schemas.microsoft.com/office/drawing/2014/main" id="{A6E2CC47-DB46-BDCA-959E-26D7F258A7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4745" y="2670902"/>
            <a:ext cx="438223" cy="438223"/>
          </a:xfrm>
          <a:prstGeom prst="rect">
            <a:avLst/>
          </a:prstGeom>
        </p:spPr>
      </p:pic>
      <p:sp>
        <p:nvSpPr>
          <p:cNvPr id="152" name="TextBox 54">
            <a:extLst>
              <a:ext uri="{FF2B5EF4-FFF2-40B4-BE49-F238E27FC236}">
                <a16:creationId xmlns:a16="http://schemas.microsoft.com/office/drawing/2014/main" id="{56B17462-7753-FA57-F358-5C00A0603602}"/>
              </a:ext>
            </a:extLst>
          </p:cNvPr>
          <p:cNvSpPr txBox="1"/>
          <p:nvPr/>
        </p:nvSpPr>
        <p:spPr>
          <a:xfrm>
            <a:off x="3490021" y="3430187"/>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01</a:t>
            </a:r>
          </a:p>
        </p:txBody>
      </p:sp>
      <p:sp>
        <p:nvSpPr>
          <p:cNvPr id="153" name="TextBox 55">
            <a:extLst>
              <a:ext uri="{FF2B5EF4-FFF2-40B4-BE49-F238E27FC236}">
                <a16:creationId xmlns:a16="http://schemas.microsoft.com/office/drawing/2014/main" id="{3CFC8B8E-30FC-ADA3-0F28-BEA3B52E1E62}"/>
              </a:ext>
            </a:extLst>
          </p:cNvPr>
          <p:cNvSpPr txBox="1"/>
          <p:nvPr/>
        </p:nvSpPr>
        <p:spPr>
          <a:xfrm>
            <a:off x="4114983" y="3120216"/>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08</a:t>
            </a:r>
          </a:p>
        </p:txBody>
      </p:sp>
      <p:sp>
        <p:nvSpPr>
          <p:cNvPr id="154" name="TextBox 56">
            <a:extLst>
              <a:ext uri="{FF2B5EF4-FFF2-40B4-BE49-F238E27FC236}">
                <a16:creationId xmlns:a16="http://schemas.microsoft.com/office/drawing/2014/main" id="{D3B6D483-8F80-0B88-69BB-9128973F6D66}"/>
              </a:ext>
            </a:extLst>
          </p:cNvPr>
          <p:cNvSpPr txBox="1"/>
          <p:nvPr/>
        </p:nvSpPr>
        <p:spPr>
          <a:xfrm>
            <a:off x="4646789" y="3383013"/>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07</a:t>
            </a:r>
          </a:p>
        </p:txBody>
      </p:sp>
      <p:sp>
        <p:nvSpPr>
          <p:cNvPr id="155" name="TextBox 57">
            <a:extLst>
              <a:ext uri="{FF2B5EF4-FFF2-40B4-BE49-F238E27FC236}">
                <a16:creationId xmlns:a16="http://schemas.microsoft.com/office/drawing/2014/main" id="{DCA06856-8D51-46D6-0877-658444E5CED8}"/>
              </a:ext>
            </a:extLst>
          </p:cNvPr>
          <p:cNvSpPr txBox="1"/>
          <p:nvPr/>
        </p:nvSpPr>
        <p:spPr>
          <a:xfrm>
            <a:off x="4989548" y="3957314"/>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06</a:t>
            </a:r>
          </a:p>
        </p:txBody>
      </p:sp>
      <p:sp>
        <p:nvSpPr>
          <p:cNvPr id="156" name="TextBox 58">
            <a:extLst>
              <a:ext uri="{FF2B5EF4-FFF2-40B4-BE49-F238E27FC236}">
                <a16:creationId xmlns:a16="http://schemas.microsoft.com/office/drawing/2014/main" id="{70997E08-D18C-30B8-F75F-04BB93ED27E1}"/>
              </a:ext>
            </a:extLst>
          </p:cNvPr>
          <p:cNvSpPr txBox="1"/>
          <p:nvPr/>
        </p:nvSpPr>
        <p:spPr>
          <a:xfrm>
            <a:off x="4743618" y="4575902"/>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05</a:t>
            </a:r>
          </a:p>
        </p:txBody>
      </p:sp>
      <p:sp>
        <p:nvSpPr>
          <p:cNvPr id="157" name="TextBox 59">
            <a:extLst>
              <a:ext uri="{FF2B5EF4-FFF2-40B4-BE49-F238E27FC236}">
                <a16:creationId xmlns:a16="http://schemas.microsoft.com/office/drawing/2014/main" id="{008B96B9-A1BA-400F-72D4-DB9ED2D30A76}"/>
              </a:ext>
            </a:extLst>
          </p:cNvPr>
          <p:cNvSpPr txBox="1"/>
          <p:nvPr/>
        </p:nvSpPr>
        <p:spPr>
          <a:xfrm>
            <a:off x="4087687" y="4880963"/>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04</a:t>
            </a:r>
          </a:p>
        </p:txBody>
      </p:sp>
      <p:sp>
        <p:nvSpPr>
          <p:cNvPr id="158" name="TextBox 60">
            <a:extLst>
              <a:ext uri="{FF2B5EF4-FFF2-40B4-BE49-F238E27FC236}">
                <a16:creationId xmlns:a16="http://schemas.microsoft.com/office/drawing/2014/main" id="{04F92FBD-E648-44AD-5FF7-F0E5EF540446}"/>
              </a:ext>
            </a:extLst>
          </p:cNvPr>
          <p:cNvSpPr txBox="1"/>
          <p:nvPr/>
        </p:nvSpPr>
        <p:spPr>
          <a:xfrm>
            <a:off x="3512654" y="4574567"/>
            <a:ext cx="515847" cy="369332"/>
          </a:xfrm>
          <a:prstGeom prst="rect">
            <a:avLst/>
          </a:prstGeom>
          <a:noFill/>
        </p:spPr>
        <p:txBody>
          <a:bodyPr wrap="square" lIns="0" rIns="0" rtlCol="0" anchor="b">
            <a:spAutoFit/>
          </a:bodyPr>
          <a:lstStyle/>
          <a:p>
            <a:pPr algn="ctr"/>
            <a:r>
              <a:rPr lang="en-US" b="1" noProof="1">
                <a:solidFill>
                  <a:srgbClr val="FFFFFF"/>
                </a:solidFill>
                <a:latin typeface="Calibri" panose="020F0502020204030204"/>
              </a:rPr>
              <a:t>03</a:t>
            </a:r>
          </a:p>
        </p:txBody>
      </p:sp>
      <p:sp>
        <p:nvSpPr>
          <p:cNvPr id="159" name="TextBox 61">
            <a:extLst>
              <a:ext uri="{FF2B5EF4-FFF2-40B4-BE49-F238E27FC236}">
                <a16:creationId xmlns:a16="http://schemas.microsoft.com/office/drawing/2014/main" id="{F11A72CF-5B1D-2AF3-D0C1-74E8612A75F8}"/>
              </a:ext>
            </a:extLst>
          </p:cNvPr>
          <p:cNvSpPr txBox="1"/>
          <p:nvPr/>
        </p:nvSpPr>
        <p:spPr>
          <a:xfrm>
            <a:off x="3254730" y="4067978"/>
            <a:ext cx="515847" cy="300082"/>
          </a:xfrm>
          <a:prstGeom prst="rect">
            <a:avLst/>
          </a:prstGeom>
          <a:noFill/>
        </p:spPr>
        <p:txBody>
          <a:bodyPr wrap="square" lIns="0" rIns="0" rtlCol="0" anchor="ctr">
            <a:spAutoFit/>
          </a:bodyPr>
          <a:lstStyle>
            <a:defPPr>
              <a:defRPr lang="en-US"/>
            </a:defPPr>
            <a:lvl1pPr algn="ctr">
              <a:defRPr b="1">
                <a:solidFill>
                  <a:schemeClr val="tx1">
                    <a:lumMod val="75000"/>
                    <a:lumOff val="25000"/>
                  </a:schemeClr>
                </a:solidFill>
              </a:defRPr>
            </a:lvl1pPr>
          </a:lstStyle>
          <a:p>
            <a:r>
              <a:rPr lang="en-US" sz="1350" noProof="1">
                <a:solidFill>
                  <a:schemeClr val="bg1"/>
                </a:solidFill>
                <a:latin typeface="Calibri" panose="020F0502020204030204"/>
              </a:rPr>
              <a:t>02</a:t>
            </a:r>
          </a:p>
        </p:txBody>
      </p:sp>
      <p:grpSp>
        <p:nvGrpSpPr>
          <p:cNvPr id="172" name="Group 34">
            <a:extLst>
              <a:ext uri="{FF2B5EF4-FFF2-40B4-BE49-F238E27FC236}">
                <a16:creationId xmlns:a16="http://schemas.microsoft.com/office/drawing/2014/main" id="{7D26B9F6-32E8-B491-A987-3E5D28B3A671}"/>
              </a:ext>
            </a:extLst>
          </p:cNvPr>
          <p:cNvGrpSpPr/>
          <p:nvPr/>
        </p:nvGrpSpPr>
        <p:grpSpPr>
          <a:xfrm>
            <a:off x="5894829" y="2201261"/>
            <a:ext cx="2485491" cy="645731"/>
            <a:chOff x="-49468" y="2471213"/>
            <a:chExt cx="3313988" cy="860973"/>
          </a:xfrm>
        </p:grpSpPr>
        <p:sp>
          <p:nvSpPr>
            <p:cNvPr id="173" name="TextBox 35">
              <a:extLst>
                <a:ext uri="{FF2B5EF4-FFF2-40B4-BE49-F238E27FC236}">
                  <a16:creationId xmlns:a16="http://schemas.microsoft.com/office/drawing/2014/main" id="{90D95E62-6FD0-8E0E-2032-A92A51FADF22}"/>
                </a:ext>
              </a:extLst>
            </p:cNvPr>
            <p:cNvSpPr txBox="1"/>
            <p:nvPr/>
          </p:nvSpPr>
          <p:spPr>
            <a:xfrm>
              <a:off x="-49468" y="2471213"/>
              <a:ext cx="3313988"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05 - Robust to features correlation</a:t>
              </a:r>
            </a:p>
          </p:txBody>
        </p:sp>
        <p:sp>
          <p:nvSpPr>
            <p:cNvPr id="174" name="TextBox 36">
              <a:extLst>
                <a:ext uri="{FF2B5EF4-FFF2-40B4-BE49-F238E27FC236}">
                  <a16:creationId xmlns:a16="http://schemas.microsoft.com/office/drawing/2014/main" id="{15A12E38-D24A-8D73-9EEE-96BBD5D86410}"/>
                </a:ext>
              </a:extLst>
            </p:cNvPr>
            <p:cNvSpPr txBox="1"/>
            <p:nvPr/>
          </p:nvSpPr>
          <p:spPr>
            <a:xfrm>
              <a:off x="338440" y="2798707"/>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reduces the impact of correlated features, avoiding redundant information.</a:t>
              </a:r>
            </a:p>
          </p:txBody>
        </p:sp>
      </p:grpSp>
      <p:grpSp>
        <p:nvGrpSpPr>
          <p:cNvPr id="175" name="Group 37">
            <a:extLst>
              <a:ext uri="{FF2B5EF4-FFF2-40B4-BE49-F238E27FC236}">
                <a16:creationId xmlns:a16="http://schemas.microsoft.com/office/drawing/2014/main" id="{1A01DE11-2683-8C78-2E44-63CB540CD3DB}"/>
              </a:ext>
            </a:extLst>
          </p:cNvPr>
          <p:cNvGrpSpPr/>
          <p:nvPr/>
        </p:nvGrpSpPr>
        <p:grpSpPr>
          <a:xfrm>
            <a:off x="6185760" y="5376187"/>
            <a:ext cx="2194560" cy="799619"/>
            <a:chOff x="338440" y="4744672"/>
            <a:chExt cx="2926080" cy="1066157"/>
          </a:xfrm>
        </p:grpSpPr>
        <p:sp>
          <p:nvSpPr>
            <p:cNvPr id="176" name="TextBox 38">
              <a:extLst>
                <a:ext uri="{FF2B5EF4-FFF2-40B4-BE49-F238E27FC236}">
                  <a16:creationId xmlns:a16="http://schemas.microsoft.com/office/drawing/2014/main" id="{827A47E8-AD43-8CA5-275A-A4C265891461}"/>
                </a:ext>
              </a:extLst>
            </p:cNvPr>
            <p:cNvSpPr txBox="1"/>
            <p:nvPr/>
          </p:nvSpPr>
          <p:spPr>
            <a:xfrm>
              <a:off x="338440" y="474467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08 - Interpretable</a:t>
              </a:r>
            </a:p>
          </p:txBody>
        </p:sp>
        <p:sp>
          <p:nvSpPr>
            <p:cNvPr id="177" name="TextBox 39">
              <a:extLst>
                <a:ext uri="{FF2B5EF4-FFF2-40B4-BE49-F238E27FC236}">
                  <a16:creationId xmlns:a16="http://schemas.microsoft.com/office/drawing/2014/main" id="{0B6727D8-F46E-C707-6E21-4CC0608B518C}"/>
                </a:ext>
              </a:extLst>
            </p:cNvPr>
            <p:cNvSpPr txBox="1"/>
            <p:nvPr/>
          </p:nvSpPr>
          <p:spPr>
            <a:xfrm>
              <a:off x="338440" y="5072166"/>
              <a:ext cx="2926080" cy="738663"/>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provides clear insights into feature importance, aiding in model interpretability and decision-making.</a:t>
              </a:r>
            </a:p>
          </p:txBody>
        </p:sp>
      </p:grpSp>
      <p:grpSp>
        <p:nvGrpSpPr>
          <p:cNvPr id="178" name="Group 40">
            <a:extLst>
              <a:ext uri="{FF2B5EF4-FFF2-40B4-BE49-F238E27FC236}">
                <a16:creationId xmlns:a16="http://schemas.microsoft.com/office/drawing/2014/main" id="{1819774E-C801-6E4A-9D27-9DFEEE88DF0B}"/>
              </a:ext>
            </a:extLst>
          </p:cNvPr>
          <p:cNvGrpSpPr/>
          <p:nvPr/>
        </p:nvGrpSpPr>
        <p:grpSpPr>
          <a:xfrm>
            <a:off x="6185760" y="4317878"/>
            <a:ext cx="2194560" cy="645731"/>
            <a:chOff x="338440" y="3607942"/>
            <a:chExt cx="2926080" cy="860973"/>
          </a:xfrm>
        </p:grpSpPr>
        <p:sp>
          <p:nvSpPr>
            <p:cNvPr id="179" name="TextBox 41">
              <a:extLst>
                <a:ext uri="{FF2B5EF4-FFF2-40B4-BE49-F238E27FC236}">
                  <a16:creationId xmlns:a16="http://schemas.microsoft.com/office/drawing/2014/main" id="{5B12ED63-F429-ACD5-D27B-531FB2BA2480}"/>
                </a:ext>
              </a:extLst>
            </p:cNvPr>
            <p:cNvSpPr txBox="1"/>
            <p:nvPr/>
          </p:nvSpPr>
          <p:spPr>
            <a:xfrm>
              <a:off x="338440" y="360794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07 - Cost-effective</a:t>
              </a:r>
            </a:p>
          </p:txBody>
        </p:sp>
        <p:sp>
          <p:nvSpPr>
            <p:cNvPr id="180" name="TextBox 45">
              <a:extLst>
                <a:ext uri="{FF2B5EF4-FFF2-40B4-BE49-F238E27FC236}">
                  <a16:creationId xmlns:a16="http://schemas.microsoft.com/office/drawing/2014/main" id="{39D8CC63-E328-AAB7-9840-A14981325473}"/>
                </a:ext>
              </a:extLst>
            </p:cNvPr>
            <p:cNvSpPr txBox="1"/>
            <p:nvPr/>
          </p:nvSpPr>
          <p:spPr>
            <a:xfrm>
              <a:off x="338440"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Efficient in terms of computational resources and training time</a:t>
              </a:r>
            </a:p>
          </p:txBody>
        </p:sp>
      </p:grpSp>
      <p:grpSp>
        <p:nvGrpSpPr>
          <p:cNvPr id="181" name="Group 62">
            <a:extLst>
              <a:ext uri="{FF2B5EF4-FFF2-40B4-BE49-F238E27FC236}">
                <a16:creationId xmlns:a16="http://schemas.microsoft.com/office/drawing/2014/main" id="{244DAE60-9F8D-5637-BB7F-ADB1C2763ECB}"/>
              </a:ext>
            </a:extLst>
          </p:cNvPr>
          <p:cNvGrpSpPr/>
          <p:nvPr/>
        </p:nvGrpSpPr>
        <p:grpSpPr>
          <a:xfrm>
            <a:off x="6185760" y="3259570"/>
            <a:ext cx="2194560" cy="645731"/>
            <a:chOff x="338440" y="3607942"/>
            <a:chExt cx="2926080" cy="860973"/>
          </a:xfrm>
        </p:grpSpPr>
        <p:sp>
          <p:nvSpPr>
            <p:cNvPr id="182" name="TextBox 71">
              <a:extLst>
                <a:ext uri="{FF2B5EF4-FFF2-40B4-BE49-F238E27FC236}">
                  <a16:creationId xmlns:a16="http://schemas.microsoft.com/office/drawing/2014/main" id="{6DC98F06-F315-88DB-565B-D8DC6E4A0BF5}"/>
                </a:ext>
              </a:extLst>
            </p:cNvPr>
            <p:cNvSpPr txBox="1"/>
            <p:nvPr/>
          </p:nvSpPr>
          <p:spPr>
            <a:xfrm>
              <a:off x="338440" y="360794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06 - Robust to non-scaled data</a:t>
              </a:r>
            </a:p>
          </p:txBody>
        </p:sp>
        <p:sp>
          <p:nvSpPr>
            <p:cNvPr id="183" name="TextBox 72">
              <a:extLst>
                <a:ext uri="{FF2B5EF4-FFF2-40B4-BE49-F238E27FC236}">
                  <a16:creationId xmlns:a16="http://schemas.microsoft.com/office/drawing/2014/main" id="{7D8898EC-90FC-4BA5-5B42-CCFAF4A407E0}"/>
                </a:ext>
              </a:extLst>
            </p:cNvPr>
            <p:cNvSpPr txBox="1"/>
            <p:nvPr/>
          </p:nvSpPr>
          <p:spPr>
            <a:xfrm>
              <a:off x="338440"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works well with features that are not normalized or standardized.</a:t>
              </a:r>
            </a:p>
          </p:txBody>
        </p:sp>
      </p:grpSp>
      <p:grpSp>
        <p:nvGrpSpPr>
          <p:cNvPr id="184" name="Group 2">
            <a:extLst>
              <a:ext uri="{FF2B5EF4-FFF2-40B4-BE49-F238E27FC236}">
                <a16:creationId xmlns:a16="http://schemas.microsoft.com/office/drawing/2014/main" id="{8A66E649-4E5D-8B8A-83F0-960EDBACB42E}"/>
              </a:ext>
            </a:extLst>
          </p:cNvPr>
          <p:cNvGrpSpPr/>
          <p:nvPr/>
        </p:nvGrpSpPr>
        <p:grpSpPr>
          <a:xfrm>
            <a:off x="327678" y="4326314"/>
            <a:ext cx="2194560" cy="645730"/>
            <a:chOff x="8927481" y="2471214"/>
            <a:chExt cx="2926080" cy="860972"/>
          </a:xfrm>
        </p:grpSpPr>
        <p:sp>
          <p:nvSpPr>
            <p:cNvPr id="185" name="TextBox 5">
              <a:extLst>
                <a:ext uri="{FF2B5EF4-FFF2-40B4-BE49-F238E27FC236}">
                  <a16:creationId xmlns:a16="http://schemas.microsoft.com/office/drawing/2014/main" id="{2F710279-0B02-BE43-CF23-160CB36A371A}"/>
                </a:ext>
              </a:extLst>
            </p:cNvPr>
            <p:cNvSpPr txBox="1"/>
            <p:nvPr/>
          </p:nvSpPr>
          <p:spPr>
            <a:xfrm>
              <a:off x="8927481" y="2471214"/>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03 - Adapted to imbalanced data</a:t>
              </a:r>
            </a:p>
          </p:txBody>
        </p:sp>
        <p:sp>
          <p:nvSpPr>
            <p:cNvPr id="186" name="TextBox 8">
              <a:extLst>
                <a:ext uri="{FF2B5EF4-FFF2-40B4-BE49-F238E27FC236}">
                  <a16:creationId xmlns:a16="http://schemas.microsoft.com/office/drawing/2014/main" id="{89651A6C-EDD0-4870-BCE9-7896FD7FBD4A}"/>
                </a:ext>
              </a:extLst>
            </p:cNvPr>
            <p:cNvSpPr txBox="1"/>
            <p:nvPr/>
          </p:nvSpPr>
          <p:spPr>
            <a:xfrm>
              <a:off x="8927481" y="2798707"/>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handles imbalanced datasets efficiently by adjusting weights during training.</a:t>
              </a:r>
            </a:p>
          </p:txBody>
        </p:sp>
      </p:grpSp>
      <p:grpSp>
        <p:nvGrpSpPr>
          <p:cNvPr id="187" name="Group 11">
            <a:extLst>
              <a:ext uri="{FF2B5EF4-FFF2-40B4-BE49-F238E27FC236}">
                <a16:creationId xmlns:a16="http://schemas.microsoft.com/office/drawing/2014/main" id="{3AAF8E58-B5EA-0BC2-BC28-1883EEE9F703}"/>
              </a:ext>
            </a:extLst>
          </p:cNvPr>
          <p:cNvGrpSpPr/>
          <p:nvPr/>
        </p:nvGrpSpPr>
        <p:grpSpPr>
          <a:xfrm>
            <a:off x="327678" y="3263792"/>
            <a:ext cx="2194560" cy="799618"/>
            <a:chOff x="8927481" y="1334486"/>
            <a:chExt cx="2926080" cy="1066154"/>
          </a:xfrm>
        </p:grpSpPr>
        <p:sp>
          <p:nvSpPr>
            <p:cNvPr id="188" name="TextBox 14">
              <a:extLst>
                <a:ext uri="{FF2B5EF4-FFF2-40B4-BE49-F238E27FC236}">
                  <a16:creationId xmlns:a16="http://schemas.microsoft.com/office/drawing/2014/main" id="{FB0040F1-25E9-4C93-1130-DA62B6205CA9}"/>
                </a:ext>
              </a:extLst>
            </p:cNvPr>
            <p:cNvSpPr txBox="1"/>
            <p:nvPr/>
          </p:nvSpPr>
          <p:spPr>
            <a:xfrm>
              <a:off x="8927481" y="1334486"/>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02 - Non-overfitting</a:t>
              </a:r>
            </a:p>
          </p:txBody>
        </p:sp>
        <p:sp>
          <p:nvSpPr>
            <p:cNvPr id="189" name="TextBox 17">
              <a:extLst>
                <a:ext uri="{FF2B5EF4-FFF2-40B4-BE49-F238E27FC236}">
                  <a16:creationId xmlns:a16="http://schemas.microsoft.com/office/drawing/2014/main" id="{8CED6F14-AB3D-93AB-59CD-D4D733AFA8A4}"/>
                </a:ext>
              </a:extLst>
            </p:cNvPr>
            <p:cNvSpPr txBox="1"/>
            <p:nvPr/>
          </p:nvSpPr>
          <p:spPr>
            <a:xfrm>
              <a:off x="8927481" y="1661978"/>
              <a:ext cx="2926080" cy="738662"/>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incorporates regularization techniques that prevent the model from overfitting to the training data.</a:t>
              </a:r>
            </a:p>
          </p:txBody>
        </p:sp>
      </p:grpSp>
      <p:grpSp>
        <p:nvGrpSpPr>
          <p:cNvPr id="190" name="Group 20">
            <a:extLst>
              <a:ext uri="{FF2B5EF4-FFF2-40B4-BE49-F238E27FC236}">
                <a16:creationId xmlns:a16="http://schemas.microsoft.com/office/drawing/2014/main" id="{E597E116-EB26-E93F-D5F9-4A204C9D5349}"/>
              </a:ext>
            </a:extLst>
          </p:cNvPr>
          <p:cNvGrpSpPr/>
          <p:nvPr/>
        </p:nvGrpSpPr>
        <p:grpSpPr>
          <a:xfrm>
            <a:off x="327678" y="5376188"/>
            <a:ext cx="2194560" cy="645731"/>
            <a:chOff x="8927481" y="3607942"/>
            <a:chExt cx="2926080" cy="860973"/>
          </a:xfrm>
        </p:grpSpPr>
        <p:sp>
          <p:nvSpPr>
            <p:cNvPr id="191" name="TextBox 23">
              <a:extLst>
                <a:ext uri="{FF2B5EF4-FFF2-40B4-BE49-F238E27FC236}">
                  <a16:creationId xmlns:a16="http://schemas.microsoft.com/office/drawing/2014/main" id="{292B1B23-9307-C945-96D9-2ACC6EBDB15A}"/>
                </a:ext>
              </a:extLst>
            </p:cNvPr>
            <p:cNvSpPr txBox="1"/>
            <p:nvPr/>
          </p:nvSpPr>
          <p:spPr>
            <a:xfrm>
              <a:off x="8927481" y="3607942"/>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04 - Robust to missing values</a:t>
              </a:r>
            </a:p>
          </p:txBody>
        </p:sp>
        <p:sp>
          <p:nvSpPr>
            <p:cNvPr id="192" name="TextBox 26">
              <a:extLst>
                <a:ext uri="{FF2B5EF4-FFF2-40B4-BE49-F238E27FC236}">
                  <a16:creationId xmlns:a16="http://schemas.microsoft.com/office/drawing/2014/main" id="{68097A23-6E70-F976-09BF-D280B70F34CF}"/>
                </a:ext>
              </a:extLst>
            </p:cNvPr>
            <p:cNvSpPr txBox="1"/>
            <p:nvPr/>
          </p:nvSpPr>
          <p:spPr>
            <a:xfrm>
              <a:off x="8927481"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handle datasets with missing values without requiring imputation.</a:t>
              </a:r>
            </a:p>
          </p:txBody>
        </p:sp>
      </p:grpSp>
      <p:grpSp>
        <p:nvGrpSpPr>
          <p:cNvPr id="193" name="Group 31">
            <a:extLst>
              <a:ext uri="{FF2B5EF4-FFF2-40B4-BE49-F238E27FC236}">
                <a16:creationId xmlns:a16="http://schemas.microsoft.com/office/drawing/2014/main" id="{03E0D6AC-4050-3481-8D81-76AEFC7667D7}"/>
              </a:ext>
            </a:extLst>
          </p:cNvPr>
          <p:cNvGrpSpPr/>
          <p:nvPr/>
        </p:nvGrpSpPr>
        <p:grpSpPr>
          <a:xfrm>
            <a:off x="327678" y="2201259"/>
            <a:ext cx="2194560" cy="799619"/>
            <a:chOff x="8927481" y="2471213"/>
            <a:chExt cx="2926080" cy="1066157"/>
          </a:xfrm>
        </p:grpSpPr>
        <p:sp>
          <p:nvSpPr>
            <p:cNvPr id="194" name="TextBox 32">
              <a:extLst>
                <a:ext uri="{FF2B5EF4-FFF2-40B4-BE49-F238E27FC236}">
                  <a16:creationId xmlns:a16="http://schemas.microsoft.com/office/drawing/2014/main" id="{2993833B-B489-6125-548F-05A0659301BF}"/>
                </a:ext>
              </a:extLst>
            </p:cNvPr>
            <p:cNvSpPr txBox="1"/>
            <p:nvPr/>
          </p:nvSpPr>
          <p:spPr>
            <a:xfrm>
              <a:off x="8927481" y="2471213"/>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01 - Accurate</a:t>
              </a:r>
              <a:endParaRPr lang="en-US" sz="1600" b="1" noProof="1">
                <a:solidFill>
                  <a:schemeClr val="tx1">
                    <a:lumMod val="65000"/>
                    <a:lumOff val="35000"/>
                  </a:schemeClr>
                </a:solidFill>
                <a:latin typeface="Calibri" panose="020F0502020204030204"/>
              </a:endParaRPr>
            </a:p>
          </p:txBody>
        </p:sp>
        <p:sp>
          <p:nvSpPr>
            <p:cNvPr id="195" name="TextBox 33">
              <a:extLst>
                <a:ext uri="{FF2B5EF4-FFF2-40B4-BE49-F238E27FC236}">
                  <a16:creationId xmlns:a16="http://schemas.microsoft.com/office/drawing/2014/main" id="{B0D3EEB5-8821-8E9B-6547-67AEB71F7AD3}"/>
                </a:ext>
              </a:extLst>
            </p:cNvPr>
            <p:cNvSpPr txBox="1"/>
            <p:nvPr/>
          </p:nvSpPr>
          <p:spPr>
            <a:xfrm>
              <a:off x="8927481" y="2798707"/>
              <a:ext cx="2926080" cy="738663"/>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LightGBM achieves high prediction accuracy by effectively capturing complex data patterns.</a:t>
              </a:r>
            </a:p>
          </p:txBody>
        </p:sp>
      </p:grpSp>
      <p:sp>
        <p:nvSpPr>
          <p:cNvPr id="196" name="ZoneTexte 195">
            <a:extLst>
              <a:ext uri="{FF2B5EF4-FFF2-40B4-BE49-F238E27FC236}">
                <a16:creationId xmlns:a16="http://schemas.microsoft.com/office/drawing/2014/main" id="{6C4369B2-BFB1-47E6-B917-67E2EF415123}"/>
              </a:ext>
            </a:extLst>
          </p:cNvPr>
          <p:cNvSpPr txBox="1"/>
          <p:nvPr/>
        </p:nvSpPr>
        <p:spPr>
          <a:xfrm>
            <a:off x="3708457" y="1216930"/>
            <a:ext cx="2761365" cy="523220"/>
          </a:xfrm>
          <a:prstGeom prst="rect">
            <a:avLst/>
          </a:prstGeom>
          <a:noFill/>
        </p:spPr>
        <p:txBody>
          <a:bodyPr wrap="square">
            <a:spAutoFit/>
          </a:bodyPr>
          <a:lstStyle/>
          <a:p>
            <a:pPr algn="ctr"/>
            <a:r>
              <a:rPr lang="fr-FR" sz="2800" b="1" dirty="0" err="1">
                <a:solidFill>
                  <a:schemeClr val="tx1">
                    <a:lumMod val="65000"/>
                    <a:lumOff val="35000"/>
                  </a:schemeClr>
                </a:solidFill>
                <a:latin typeface="Calibri" panose="020F0502020204030204" pitchFamily="34" charset="0"/>
                <a:cs typeface="Calibri" panose="020F0502020204030204" pitchFamily="34" charset="0"/>
              </a:rPr>
              <a:t>LightGBM</a:t>
            </a:r>
            <a:r>
              <a:rPr lang="fr-FR" sz="2800" b="1" dirty="0">
                <a:solidFill>
                  <a:schemeClr val="tx1">
                    <a:lumMod val="65000"/>
                    <a:lumOff val="35000"/>
                  </a:schemeClr>
                </a:solidFill>
                <a:latin typeface="Calibri" panose="020F0502020204030204" pitchFamily="34" charset="0"/>
                <a:cs typeface="Calibri" panose="020F0502020204030204" pitchFamily="34" charset="0"/>
              </a:rPr>
              <a:t> Model</a:t>
            </a:r>
            <a:endParaRPr lang="fr-FR" sz="32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200" name="Image 199" descr="Une image contenant Graphique, Police, symbole, conception&#10;&#10;Description générée automatiquement">
            <a:extLst>
              <a:ext uri="{FF2B5EF4-FFF2-40B4-BE49-F238E27FC236}">
                <a16:creationId xmlns:a16="http://schemas.microsoft.com/office/drawing/2014/main" id="{38911FD3-6E6B-5636-C2AE-5B79ECA32791}"/>
              </a:ext>
            </a:extLst>
          </p:cNvPr>
          <p:cNvPicPr>
            <a:picLocks noChangeAspect="1"/>
          </p:cNvPicPr>
          <p:nvPr/>
        </p:nvPicPr>
        <p:blipFill>
          <a:blip r:embed="rId9"/>
          <a:stretch>
            <a:fillRect/>
          </a:stretch>
        </p:blipFill>
        <p:spPr>
          <a:xfrm>
            <a:off x="2945321" y="3264729"/>
            <a:ext cx="328542" cy="328542"/>
          </a:xfrm>
          <a:prstGeom prst="rect">
            <a:avLst/>
          </a:prstGeom>
        </p:spPr>
      </p:pic>
      <p:pic>
        <p:nvPicPr>
          <p:cNvPr id="204" name="Image 203" descr="Une image contenant symbole, Graphique, Police, conception&#10;&#10;Description générée automatiquement">
            <a:extLst>
              <a:ext uri="{FF2B5EF4-FFF2-40B4-BE49-F238E27FC236}">
                <a16:creationId xmlns:a16="http://schemas.microsoft.com/office/drawing/2014/main" id="{ACDB9422-7549-067A-1712-345F847132E9}"/>
              </a:ext>
            </a:extLst>
          </p:cNvPr>
          <p:cNvPicPr>
            <a:picLocks noChangeAspect="1"/>
          </p:cNvPicPr>
          <p:nvPr/>
        </p:nvPicPr>
        <p:blipFill>
          <a:blip r:embed="rId10"/>
          <a:stretch>
            <a:fillRect/>
          </a:stretch>
        </p:blipFill>
        <p:spPr>
          <a:xfrm>
            <a:off x="2779652" y="4321716"/>
            <a:ext cx="305882" cy="305882"/>
          </a:xfrm>
          <a:prstGeom prst="rect">
            <a:avLst/>
          </a:prstGeom>
        </p:spPr>
      </p:pic>
      <p:pic>
        <p:nvPicPr>
          <p:cNvPr id="206" name="Image 205" descr="Une image contenant Police, symbole, ligne, Panneau de signalisation&#10;&#10;Description générée automatiquement">
            <a:extLst>
              <a:ext uri="{FF2B5EF4-FFF2-40B4-BE49-F238E27FC236}">
                <a16:creationId xmlns:a16="http://schemas.microsoft.com/office/drawing/2014/main" id="{F6FE9C2C-836A-2CEE-D703-4B52F6625C62}"/>
              </a:ext>
            </a:extLst>
          </p:cNvPr>
          <p:cNvPicPr>
            <a:picLocks noChangeAspect="1"/>
          </p:cNvPicPr>
          <p:nvPr/>
        </p:nvPicPr>
        <p:blipFill>
          <a:blip r:embed="rId11"/>
          <a:stretch>
            <a:fillRect/>
          </a:stretch>
        </p:blipFill>
        <p:spPr>
          <a:xfrm>
            <a:off x="3507057" y="5235747"/>
            <a:ext cx="300916" cy="300916"/>
          </a:xfrm>
          <a:prstGeom prst="rect">
            <a:avLst/>
          </a:prstGeom>
        </p:spPr>
      </p:pic>
      <p:pic>
        <p:nvPicPr>
          <p:cNvPr id="208" name="Image 207" descr="Une image contenant cercle, capture d’écran, ligne, conception&#10;&#10;Description générée automatiquement">
            <a:extLst>
              <a:ext uri="{FF2B5EF4-FFF2-40B4-BE49-F238E27FC236}">
                <a16:creationId xmlns:a16="http://schemas.microsoft.com/office/drawing/2014/main" id="{C4069B4F-D9C4-3EAE-A0C8-A9C9F5DDD968}"/>
              </a:ext>
            </a:extLst>
          </p:cNvPr>
          <p:cNvPicPr>
            <a:picLocks noChangeAspect="1"/>
          </p:cNvPicPr>
          <p:nvPr/>
        </p:nvPicPr>
        <p:blipFill>
          <a:blip r:embed="rId12"/>
          <a:stretch>
            <a:fillRect/>
          </a:stretch>
        </p:blipFill>
        <p:spPr>
          <a:xfrm>
            <a:off x="4556697" y="5375682"/>
            <a:ext cx="313348" cy="313348"/>
          </a:xfrm>
          <a:prstGeom prst="rect">
            <a:avLst/>
          </a:prstGeom>
        </p:spPr>
      </p:pic>
      <p:pic>
        <p:nvPicPr>
          <p:cNvPr id="212" name="Graphique 211">
            <a:extLst>
              <a:ext uri="{FF2B5EF4-FFF2-40B4-BE49-F238E27FC236}">
                <a16:creationId xmlns:a16="http://schemas.microsoft.com/office/drawing/2014/main" id="{13AC3FCE-C6F1-CB2D-F78D-0071E1599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0129" y="4615854"/>
            <a:ext cx="438667" cy="438667"/>
          </a:xfrm>
          <a:prstGeom prst="rect">
            <a:avLst/>
          </a:prstGeom>
        </p:spPr>
      </p:pic>
      <p:grpSp>
        <p:nvGrpSpPr>
          <p:cNvPr id="219" name="Groupe 218">
            <a:extLst>
              <a:ext uri="{FF2B5EF4-FFF2-40B4-BE49-F238E27FC236}">
                <a16:creationId xmlns:a16="http://schemas.microsoft.com/office/drawing/2014/main" id="{874385A3-F47E-A230-DADD-91AC726DE0F8}"/>
              </a:ext>
            </a:extLst>
          </p:cNvPr>
          <p:cNvGrpSpPr/>
          <p:nvPr/>
        </p:nvGrpSpPr>
        <p:grpSpPr>
          <a:xfrm>
            <a:off x="0" y="59216"/>
            <a:ext cx="10694241" cy="584775"/>
            <a:chOff x="0" y="59216"/>
            <a:chExt cx="10694241" cy="584775"/>
          </a:xfrm>
        </p:grpSpPr>
        <p:sp>
          <p:nvSpPr>
            <p:cNvPr id="220" name="ZoneTexte 219">
              <a:extLst>
                <a:ext uri="{FF2B5EF4-FFF2-40B4-BE49-F238E27FC236}">
                  <a16:creationId xmlns:a16="http://schemas.microsoft.com/office/drawing/2014/main" id="{A067427A-3C09-F5BA-5DD2-614E9CDC809E}"/>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ML MODEL (1/3)</a:t>
              </a:r>
            </a:p>
          </p:txBody>
        </p:sp>
        <p:cxnSp>
          <p:nvCxnSpPr>
            <p:cNvPr id="221" name="Connecteur droit 220">
              <a:extLst>
                <a:ext uri="{FF2B5EF4-FFF2-40B4-BE49-F238E27FC236}">
                  <a16:creationId xmlns:a16="http://schemas.microsoft.com/office/drawing/2014/main" id="{0FD624E7-7144-6B29-F699-3BCD9E616F55}"/>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23" name="Espace réservé du numéro de diapositive 222">
            <a:extLst>
              <a:ext uri="{FF2B5EF4-FFF2-40B4-BE49-F238E27FC236}">
                <a16:creationId xmlns:a16="http://schemas.microsoft.com/office/drawing/2014/main" id="{0091B2C2-3415-6FF7-DA12-3E920D82B043}"/>
              </a:ext>
            </a:extLst>
          </p:cNvPr>
          <p:cNvSpPr>
            <a:spLocks noGrp="1"/>
          </p:cNvSpPr>
          <p:nvPr>
            <p:ph type="sldNum" sz="quarter" idx="12"/>
          </p:nvPr>
        </p:nvSpPr>
        <p:spPr/>
        <p:txBody>
          <a:bodyPr/>
          <a:lstStyle/>
          <a:p>
            <a:fld id="{4D9930D5-A06B-E842-B322-FA5D772CE03B}" type="slidenum">
              <a:rPr lang="fr-FR" smtClean="0"/>
              <a:t>7</a:t>
            </a:fld>
            <a:endParaRPr lang="fr-FR"/>
          </a:p>
        </p:txBody>
      </p:sp>
    </p:spTree>
    <p:extLst>
      <p:ext uri="{BB962C8B-B14F-4D97-AF65-F5344CB8AC3E}">
        <p14:creationId xmlns:p14="http://schemas.microsoft.com/office/powerpoint/2010/main" val="3611206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ligne, nombre&#10;&#10;Description générée automatiquement">
            <a:extLst>
              <a:ext uri="{FF2B5EF4-FFF2-40B4-BE49-F238E27FC236}">
                <a16:creationId xmlns:a16="http://schemas.microsoft.com/office/drawing/2014/main" id="{CBC7275E-03E1-35FE-3AD5-2133239CE4D2}"/>
              </a:ext>
            </a:extLst>
          </p:cNvPr>
          <p:cNvPicPr>
            <a:picLocks noChangeAspect="1"/>
          </p:cNvPicPr>
          <p:nvPr/>
        </p:nvPicPr>
        <p:blipFill>
          <a:blip r:embed="rId2"/>
          <a:stretch>
            <a:fillRect/>
          </a:stretch>
        </p:blipFill>
        <p:spPr>
          <a:xfrm>
            <a:off x="1574868" y="1649533"/>
            <a:ext cx="3493257" cy="2581972"/>
          </a:xfrm>
          <a:prstGeom prst="rect">
            <a:avLst/>
          </a:prstGeom>
        </p:spPr>
      </p:pic>
      <p:pic>
        <p:nvPicPr>
          <p:cNvPr id="6" name="Image 5" descr="Une image contenant texte, capture d’écran, ligne, Police&#10;&#10;Description générée automatiquement">
            <a:extLst>
              <a:ext uri="{FF2B5EF4-FFF2-40B4-BE49-F238E27FC236}">
                <a16:creationId xmlns:a16="http://schemas.microsoft.com/office/drawing/2014/main" id="{7A3C2334-DA5E-7D2F-299F-D62EF23FFAE8}"/>
              </a:ext>
            </a:extLst>
          </p:cNvPr>
          <p:cNvPicPr>
            <a:picLocks noChangeAspect="1"/>
          </p:cNvPicPr>
          <p:nvPr/>
        </p:nvPicPr>
        <p:blipFill>
          <a:blip r:embed="rId3"/>
          <a:stretch>
            <a:fillRect/>
          </a:stretch>
        </p:blipFill>
        <p:spPr>
          <a:xfrm>
            <a:off x="6518689" y="1742195"/>
            <a:ext cx="3559984" cy="2396648"/>
          </a:xfrm>
          <a:prstGeom prst="rect">
            <a:avLst/>
          </a:prstGeom>
        </p:spPr>
      </p:pic>
      <p:sp>
        <p:nvSpPr>
          <p:cNvPr id="7" name="Rectangle : coins arrondis 6">
            <a:extLst>
              <a:ext uri="{FF2B5EF4-FFF2-40B4-BE49-F238E27FC236}">
                <a16:creationId xmlns:a16="http://schemas.microsoft.com/office/drawing/2014/main" id="{DD32B43F-6F7B-D53A-CD7C-D42269405DEB}"/>
              </a:ext>
            </a:extLst>
          </p:cNvPr>
          <p:cNvSpPr/>
          <p:nvPr/>
        </p:nvSpPr>
        <p:spPr>
          <a:xfrm>
            <a:off x="248991" y="4553833"/>
            <a:ext cx="11589763" cy="1937802"/>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Example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three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important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RevolvingUtilizationOfUnsecuredLines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more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person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exceeds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limits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higher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628650" lvl="1" indent="-171450" algn="just">
              <a:buFont typeface="Wingdings" pitchFamily="2" charset="2"/>
              <a:buChar char="§"/>
            </a:pP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NumberOfTime30-59DaysPastDueNotWorse: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times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30 to 59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but not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628650" lvl="1" indent="-171450" algn="just">
              <a:buFont typeface="Wingdings" pitchFamily="2" charset="2"/>
              <a:buChar char="§"/>
            </a:pP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NumberOfTimes90DaysLate: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times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90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more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substantially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raises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Example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insignificant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NumberOfDependents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impact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MonthlyIncome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income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determining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factor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0" name="Rectangle : coins arrondis 9">
            <a:extLst>
              <a:ext uri="{FF2B5EF4-FFF2-40B4-BE49-F238E27FC236}">
                <a16:creationId xmlns:a16="http://schemas.microsoft.com/office/drawing/2014/main" id="{571E56F4-B6D5-A549-EA11-33F65E493A02}"/>
              </a:ext>
            </a:extLst>
          </p:cNvPr>
          <p:cNvSpPr/>
          <p:nvPr/>
        </p:nvSpPr>
        <p:spPr>
          <a:xfrm>
            <a:off x="4314789" y="951323"/>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INSIGHTS</a:t>
            </a:r>
          </a:p>
        </p:txBody>
      </p:sp>
      <p:grpSp>
        <p:nvGrpSpPr>
          <p:cNvPr id="14" name="Groupe 13">
            <a:extLst>
              <a:ext uri="{FF2B5EF4-FFF2-40B4-BE49-F238E27FC236}">
                <a16:creationId xmlns:a16="http://schemas.microsoft.com/office/drawing/2014/main" id="{BC1A13A4-6B23-4D0E-9CC4-9C9911D1EFCA}"/>
              </a:ext>
            </a:extLst>
          </p:cNvPr>
          <p:cNvGrpSpPr/>
          <p:nvPr/>
        </p:nvGrpSpPr>
        <p:grpSpPr>
          <a:xfrm>
            <a:off x="0" y="59216"/>
            <a:ext cx="10694241" cy="584775"/>
            <a:chOff x="0" y="59216"/>
            <a:chExt cx="10694241" cy="584775"/>
          </a:xfrm>
        </p:grpSpPr>
        <p:sp>
          <p:nvSpPr>
            <p:cNvPr id="15" name="ZoneTexte 14">
              <a:extLst>
                <a:ext uri="{FF2B5EF4-FFF2-40B4-BE49-F238E27FC236}">
                  <a16:creationId xmlns:a16="http://schemas.microsoft.com/office/drawing/2014/main" id="{055630BA-BF99-BDCF-03B4-809DF4728B16}"/>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ML MODEL (2/3)</a:t>
              </a:r>
            </a:p>
          </p:txBody>
        </p:sp>
        <p:cxnSp>
          <p:nvCxnSpPr>
            <p:cNvPr id="17" name="Connecteur droit 16">
              <a:extLst>
                <a:ext uri="{FF2B5EF4-FFF2-40B4-BE49-F238E27FC236}">
                  <a16:creationId xmlns:a16="http://schemas.microsoft.com/office/drawing/2014/main" id="{159B9C03-100F-2E18-73DC-B2823AE444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9" name="Espace réservé du numéro de diapositive 18">
            <a:extLst>
              <a:ext uri="{FF2B5EF4-FFF2-40B4-BE49-F238E27FC236}">
                <a16:creationId xmlns:a16="http://schemas.microsoft.com/office/drawing/2014/main" id="{A1438B08-8949-3740-7BDF-6A8F4A9997DB}"/>
              </a:ext>
            </a:extLst>
          </p:cNvPr>
          <p:cNvSpPr>
            <a:spLocks noGrp="1"/>
          </p:cNvSpPr>
          <p:nvPr>
            <p:ph type="sldNum" sz="quarter" idx="12"/>
          </p:nvPr>
        </p:nvSpPr>
        <p:spPr/>
        <p:txBody>
          <a:bodyPr/>
          <a:lstStyle/>
          <a:p>
            <a:fld id="{4D9930D5-A06B-E842-B322-FA5D772CE03B}" type="slidenum">
              <a:rPr lang="fr-FR" smtClean="0"/>
              <a:t>8</a:t>
            </a:fld>
            <a:endParaRPr lang="fr-FR"/>
          </a:p>
        </p:txBody>
      </p:sp>
    </p:spTree>
    <p:extLst>
      <p:ext uri="{BB962C8B-B14F-4D97-AF65-F5344CB8AC3E}">
        <p14:creationId xmlns:p14="http://schemas.microsoft.com/office/powerpoint/2010/main" val="306072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A105AF2-0125-F8FE-B055-8140FCFBE2EC}"/>
              </a:ext>
            </a:extLst>
          </p:cNvPr>
          <p:cNvSpPr/>
          <p:nvPr/>
        </p:nvSpPr>
        <p:spPr>
          <a:xfrm>
            <a:off x="273214" y="757485"/>
            <a:ext cx="11685932" cy="723233"/>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leverage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Machine Learning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crafted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Python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requirements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outlined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introduction in a simple and interactive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manner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p>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primarily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serves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cases,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also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boasts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additional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5" name="Rectangle : coins arrondis 4">
            <a:extLst>
              <a:ext uri="{FF2B5EF4-FFF2-40B4-BE49-F238E27FC236}">
                <a16:creationId xmlns:a16="http://schemas.microsoft.com/office/drawing/2014/main" id="{DA30A749-3415-45C2-F858-F0FBC2B235F9}"/>
              </a:ext>
            </a:extLst>
          </p:cNvPr>
          <p:cNvSpPr/>
          <p:nvPr/>
        </p:nvSpPr>
        <p:spPr>
          <a:xfrm>
            <a:off x="436716" y="1810628"/>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USE CASE 1: BATCH PREDICTION</a:t>
            </a:r>
          </a:p>
        </p:txBody>
      </p:sp>
      <p:sp>
        <p:nvSpPr>
          <p:cNvPr id="7" name="Rectangle : coins arrondis 6">
            <a:extLst>
              <a:ext uri="{FF2B5EF4-FFF2-40B4-BE49-F238E27FC236}">
                <a16:creationId xmlns:a16="http://schemas.microsoft.com/office/drawing/2014/main" id="{2599525E-9541-B95F-64C3-AADA4830E3B5}"/>
              </a:ext>
            </a:extLst>
          </p:cNvPr>
          <p:cNvSpPr/>
          <p:nvPr/>
        </p:nvSpPr>
        <p:spPr>
          <a:xfrm>
            <a:off x="4499683" y="1810628"/>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USE CASE 2: INSIGHTS</a:t>
            </a:r>
          </a:p>
        </p:txBody>
      </p:sp>
      <p:sp>
        <p:nvSpPr>
          <p:cNvPr id="19" name="ZoneTexte 18">
            <a:extLst>
              <a:ext uri="{FF2B5EF4-FFF2-40B4-BE49-F238E27FC236}">
                <a16:creationId xmlns:a16="http://schemas.microsoft.com/office/drawing/2014/main" id="{B1A68134-6E1F-3F40-6185-F100BE783F52}"/>
              </a:ext>
            </a:extLst>
          </p:cNvPr>
          <p:cNvSpPr txBox="1"/>
          <p:nvPr/>
        </p:nvSpPr>
        <p:spPr>
          <a:xfrm>
            <a:off x="273213" y="2322406"/>
            <a:ext cx="3584749" cy="1200329"/>
          </a:xfrm>
          <a:prstGeom prst="rect">
            <a:avLst/>
          </a:prstGeom>
          <a:noFill/>
        </p:spPr>
        <p:txBody>
          <a:bodyPr wrap="square">
            <a:spAutoFit/>
          </a:bodyPr>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defaults for multiple clients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simultaneously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p>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upload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CSV file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client data, and the application uses the Machine Learning model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clients are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default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endParaRPr lang="fr-F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1" name="ZoneTexte 20">
            <a:extLst>
              <a:ext uri="{FF2B5EF4-FFF2-40B4-BE49-F238E27FC236}">
                <a16:creationId xmlns:a16="http://schemas.microsoft.com/office/drawing/2014/main" id="{95625CF5-64B5-9AB2-49CF-43AE9625AA1F}"/>
              </a:ext>
            </a:extLst>
          </p:cNvPr>
          <p:cNvSpPr txBox="1"/>
          <p:nvPr/>
        </p:nvSpPr>
        <p:spPr>
          <a:xfrm>
            <a:off x="4240054" y="2269080"/>
            <a:ext cx="3750373" cy="1015663"/>
          </a:xfrm>
          <a:prstGeom prst="rect">
            <a:avLst/>
          </a:prstGeom>
          <a:noFill/>
        </p:spPr>
        <p:txBody>
          <a:bodyPr wrap="square">
            <a:spAutoFit/>
          </a:bodyPr>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functionality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explanations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made by the Machine Learning model. </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reasons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behind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offering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insights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factors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contributing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a:t>
            </a:r>
            <a:endParaRPr lang="fr-F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2" name="Rectangle : coins arrondis 21">
            <a:extLst>
              <a:ext uri="{FF2B5EF4-FFF2-40B4-BE49-F238E27FC236}">
                <a16:creationId xmlns:a16="http://schemas.microsoft.com/office/drawing/2014/main" id="{B208E74F-ADCB-D796-CD5D-7506FAD55A9F}"/>
              </a:ext>
            </a:extLst>
          </p:cNvPr>
          <p:cNvSpPr/>
          <p:nvPr/>
        </p:nvSpPr>
        <p:spPr>
          <a:xfrm>
            <a:off x="8562650" y="1810628"/>
            <a:ext cx="3232994"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OTHER FEATURES</a:t>
            </a:r>
            <a:endParaRPr lang="fr-FR" sz="1400" dirty="0">
              <a:solidFill>
                <a:schemeClr val="bg1"/>
              </a:solidFill>
              <a:latin typeface="Calibri" panose="020F0502020204030204" pitchFamily="34" charset="0"/>
              <a:ea typeface="Tahoma" panose="020B0604030504040204" pitchFamily="34" charset="0"/>
              <a:cs typeface="Calibri" panose="020F0502020204030204" pitchFamily="34" charset="0"/>
            </a:endParaRPr>
          </a:p>
        </p:txBody>
      </p:sp>
      <p:sp>
        <p:nvSpPr>
          <p:cNvPr id="24" name="ZoneTexte 23">
            <a:extLst>
              <a:ext uri="{FF2B5EF4-FFF2-40B4-BE49-F238E27FC236}">
                <a16:creationId xmlns:a16="http://schemas.microsoft.com/office/drawing/2014/main" id="{C4F41181-583F-8B06-B6C7-17907CD5D899}"/>
              </a:ext>
            </a:extLst>
          </p:cNvPr>
          <p:cNvSpPr txBox="1"/>
          <p:nvPr/>
        </p:nvSpPr>
        <p:spPr>
          <a:xfrm>
            <a:off x="8452611" y="2269079"/>
            <a:ext cx="3506533" cy="830997"/>
          </a:xfrm>
          <a:prstGeom prst="rect">
            <a:avLst/>
          </a:prstGeom>
          <a:noFill/>
        </p:spPr>
        <p:txBody>
          <a:bodyPr wrap="square">
            <a:spAutoFit/>
          </a:bodyPr>
          <a:lstStyle/>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Re-train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save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Machine Learning on user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request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Monitor Model performance over time.</a:t>
            </a:r>
          </a:p>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Documentation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better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a:t>
            </a:r>
          </a:p>
        </p:txBody>
      </p:sp>
      <p:cxnSp>
        <p:nvCxnSpPr>
          <p:cNvPr id="4" name="Connecteur droit 3">
            <a:extLst>
              <a:ext uri="{FF2B5EF4-FFF2-40B4-BE49-F238E27FC236}">
                <a16:creationId xmlns:a16="http://schemas.microsoft.com/office/drawing/2014/main" id="{C94CD45E-969B-09BB-BD3A-76C608CFE2F8}"/>
              </a:ext>
            </a:extLst>
          </p:cNvPr>
          <p:cNvCxnSpPr>
            <a:cxnSpLocks/>
          </p:cNvCxnSpPr>
          <p:nvPr/>
        </p:nvCxnSpPr>
        <p:spPr>
          <a:xfrm>
            <a:off x="4089052" y="2652369"/>
            <a:ext cx="0" cy="2583482"/>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26A7371E-D379-9A36-211F-48F6D858D578}"/>
              </a:ext>
            </a:extLst>
          </p:cNvPr>
          <p:cNvCxnSpPr>
            <a:cxnSpLocks/>
          </p:cNvCxnSpPr>
          <p:nvPr/>
        </p:nvCxnSpPr>
        <p:spPr>
          <a:xfrm>
            <a:off x="8221519" y="2652369"/>
            <a:ext cx="0" cy="2583482"/>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14" name="Groupe 13">
            <a:extLst>
              <a:ext uri="{FF2B5EF4-FFF2-40B4-BE49-F238E27FC236}">
                <a16:creationId xmlns:a16="http://schemas.microsoft.com/office/drawing/2014/main" id="{4B7CC7E1-9043-31E4-7FE1-C1AC8F52D57A}"/>
              </a:ext>
            </a:extLst>
          </p:cNvPr>
          <p:cNvGrpSpPr/>
          <p:nvPr/>
        </p:nvGrpSpPr>
        <p:grpSpPr>
          <a:xfrm>
            <a:off x="0" y="59216"/>
            <a:ext cx="10694241" cy="584775"/>
            <a:chOff x="0" y="59216"/>
            <a:chExt cx="10694241" cy="584775"/>
          </a:xfrm>
        </p:grpSpPr>
        <p:sp>
          <p:nvSpPr>
            <p:cNvPr id="15" name="ZoneTexte 14">
              <a:extLst>
                <a:ext uri="{FF2B5EF4-FFF2-40B4-BE49-F238E27FC236}">
                  <a16:creationId xmlns:a16="http://schemas.microsoft.com/office/drawing/2014/main" id="{9B645E72-4DB8-A539-EB8E-A609250C8743}"/>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STREAMLIT APP (3/3)</a:t>
              </a:r>
            </a:p>
          </p:txBody>
        </p:sp>
        <p:cxnSp>
          <p:nvCxnSpPr>
            <p:cNvPr id="16" name="Connecteur droit 15">
              <a:extLst>
                <a:ext uri="{FF2B5EF4-FFF2-40B4-BE49-F238E27FC236}">
                  <a16:creationId xmlns:a16="http://schemas.microsoft.com/office/drawing/2014/main" id="{809DA14F-313F-16DC-522A-1937CD7A0BAD}"/>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pic>
        <p:nvPicPr>
          <p:cNvPr id="25" name="Image 24" descr="Une image contenant texte, capture d’écran&#10;&#10;Description générée automatiquement">
            <a:extLst>
              <a:ext uri="{FF2B5EF4-FFF2-40B4-BE49-F238E27FC236}">
                <a16:creationId xmlns:a16="http://schemas.microsoft.com/office/drawing/2014/main" id="{81F3013B-30E2-4E9E-B928-AD2A5DB9A282}"/>
              </a:ext>
            </a:extLst>
          </p:cNvPr>
          <p:cNvPicPr>
            <a:picLocks noChangeAspect="1"/>
          </p:cNvPicPr>
          <p:nvPr/>
        </p:nvPicPr>
        <p:blipFill>
          <a:blip r:embed="rId2"/>
          <a:stretch>
            <a:fillRect/>
          </a:stretch>
        </p:blipFill>
        <p:spPr>
          <a:xfrm>
            <a:off x="327892" y="3765815"/>
            <a:ext cx="3530069" cy="1570239"/>
          </a:xfrm>
          <a:prstGeom prst="rect">
            <a:avLst/>
          </a:prstGeom>
        </p:spPr>
      </p:pic>
      <p:pic>
        <p:nvPicPr>
          <p:cNvPr id="27" name="Image 26" descr="Une image contenant texte, ligne, nombre, reçu&#10;&#10;Description générée automatiquement">
            <a:extLst>
              <a:ext uri="{FF2B5EF4-FFF2-40B4-BE49-F238E27FC236}">
                <a16:creationId xmlns:a16="http://schemas.microsoft.com/office/drawing/2014/main" id="{792174D0-162C-824F-F5C3-9CA4E18E48CE}"/>
              </a:ext>
            </a:extLst>
          </p:cNvPr>
          <p:cNvPicPr>
            <a:picLocks noChangeAspect="1"/>
          </p:cNvPicPr>
          <p:nvPr/>
        </p:nvPicPr>
        <p:blipFill>
          <a:blip r:embed="rId3"/>
          <a:stretch>
            <a:fillRect/>
          </a:stretch>
        </p:blipFill>
        <p:spPr>
          <a:xfrm>
            <a:off x="4319684" y="3332300"/>
            <a:ext cx="3552627" cy="1451827"/>
          </a:xfrm>
          <a:prstGeom prst="rect">
            <a:avLst/>
          </a:prstGeom>
        </p:spPr>
      </p:pic>
      <p:pic>
        <p:nvPicPr>
          <p:cNvPr id="29" name="Image 28" descr="Une image contenant texte, capture d’écran, ligne, diagramme&#10;&#10;Description générée automatiquement">
            <a:extLst>
              <a:ext uri="{FF2B5EF4-FFF2-40B4-BE49-F238E27FC236}">
                <a16:creationId xmlns:a16="http://schemas.microsoft.com/office/drawing/2014/main" id="{19E74FFB-D1E1-EB15-56AF-0BEB7298A2CC}"/>
              </a:ext>
            </a:extLst>
          </p:cNvPr>
          <p:cNvPicPr>
            <a:picLocks noChangeAspect="1"/>
          </p:cNvPicPr>
          <p:nvPr/>
        </p:nvPicPr>
        <p:blipFill>
          <a:blip r:embed="rId4"/>
          <a:stretch>
            <a:fillRect/>
          </a:stretch>
        </p:blipFill>
        <p:spPr>
          <a:xfrm>
            <a:off x="4760998" y="4831684"/>
            <a:ext cx="2630149" cy="1745033"/>
          </a:xfrm>
          <a:prstGeom prst="rect">
            <a:avLst/>
          </a:prstGeom>
        </p:spPr>
      </p:pic>
      <p:pic>
        <p:nvPicPr>
          <p:cNvPr id="31" name="Image 30" descr="Une image contenant texte, capture d’écran, Police&#10;&#10;Description générée automatiquement">
            <a:extLst>
              <a:ext uri="{FF2B5EF4-FFF2-40B4-BE49-F238E27FC236}">
                <a16:creationId xmlns:a16="http://schemas.microsoft.com/office/drawing/2014/main" id="{DE9EA230-3FA9-7CB6-9D6D-E49720149708}"/>
              </a:ext>
            </a:extLst>
          </p:cNvPr>
          <p:cNvPicPr>
            <a:picLocks noChangeAspect="1"/>
          </p:cNvPicPr>
          <p:nvPr/>
        </p:nvPicPr>
        <p:blipFill>
          <a:blip r:embed="rId5"/>
          <a:stretch>
            <a:fillRect/>
          </a:stretch>
        </p:blipFill>
        <p:spPr>
          <a:xfrm>
            <a:off x="8452611" y="3220219"/>
            <a:ext cx="3642884" cy="1447781"/>
          </a:xfrm>
          <a:prstGeom prst="rect">
            <a:avLst/>
          </a:prstGeom>
        </p:spPr>
      </p:pic>
      <p:pic>
        <p:nvPicPr>
          <p:cNvPr id="33" name="Image 32" descr="Une image contenant texte, Tracé, nombre, Police&#10;&#10;Description générée automatiquement">
            <a:extLst>
              <a:ext uri="{FF2B5EF4-FFF2-40B4-BE49-F238E27FC236}">
                <a16:creationId xmlns:a16="http://schemas.microsoft.com/office/drawing/2014/main" id="{E43C542F-8137-3093-898F-00B9F19E3AA4}"/>
              </a:ext>
            </a:extLst>
          </p:cNvPr>
          <p:cNvPicPr>
            <a:picLocks noChangeAspect="1"/>
          </p:cNvPicPr>
          <p:nvPr/>
        </p:nvPicPr>
        <p:blipFill>
          <a:blip r:embed="rId6"/>
          <a:stretch>
            <a:fillRect/>
          </a:stretch>
        </p:blipFill>
        <p:spPr>
          <a:xfrm>
            <a:off x="8735474" y="4839577"/>
            <a:ext cx="3077158" cy="1194209"/>
          </a:xfrm>
          <a:prstGeom prst="rect">
            <a:avLst/>
          </a:prstGeom>
        </p:spPr>
      </p:pic>
      <p:sp>
        <p:nvSpPr>
          <p:cNvPr id="35" name="Espace réservé du numéro de diapositive 34">
            <a:extLst>
              <a:ext uri="{FF2B5EF4-FFF2-40B4-BE49-F238E27FC236}">
                <a16:creationId xmlns:a16="http://schemas.microsoft.com/office/drawing/2014/main" id="{E5E02812-ECD3-7307-544A-F8EC01816723}"/>
              </a:ext>
            </a:extLst>
          </p:cNvPr>
          <p:cNvSpPr>
            <a:spLocks noGrp="1"/>
          </p:cNvSpPr>
          <p:nvPr>
            <p:ph type="sldNum" sz="quarter" idx="12"/>
          </p:nvPr>
        </p:nvSpPr>
        <p:spPr/>
        <p:txBody>
          <a:bodyPr/>
          <a:lstStyle/>
          <a:p>
            <a:fld id="{4D9930D5-A06B-E842-B322-FA5D772CE03B}" type="slidenum">
              <a:rPr lang="fr-FR" smtClean="0"/>
              <a:t>9</a:t>
            </a:fld>
            <a:endParaRPr lang="fr-FR"/>
          </a:p>
        </p:txBody>
      </p:sp>
    </p:spTree>
    <p:extLst>
      <p:ext uri="{BB962C8B-B14F-4D97-AF65-F5344CB8AC3E}">
        <p14:creationId xmlns:p14="http://schemas.microsoft.com/office/powerpoint/2010/main" val="313023162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12340</TotalTime>
  <Words>2008</Words>
  <Application>Microsoft Macintosh PowerPoint</Application>
  <PresentationFormat>Grand écran</PresentationFormat>
  <Paragraphs>218</Paragraphs>
  <Slides>11</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Aptos</vt:lpstr>
      <vt:lpstr>Aptos Display</vt:lpstr>
      <vt:lpstr>Arial</vt:lpstr>
      <vt:lpstr>Calibri</vt:lpstr>
      <vt:lpstr>Wingdings</vt:lpstr>
      <vt:lpstr>Thème Office</vt:lpstr>
      <vt:lpstr>Table of Contents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dadoune</dc:creator>
  <cp:lastModifiedBy>mohamed dadoune</cp:lastModifiedBy>
  <cp:revision>872</cp:revision>
  <dcterms:created xsi:type="dcterms:W3CDTF">2024-05-28T20:26:31Z</dcterms:created>
  <dcterms:modified xsi:type="dcterms:W3CDTF">2024-06-06T12:56:53Z</dcterms:modified>
</cp:coreProperties>
</file>